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Lst>
  <p:notesMasterIdLst>
    <p:notesMasterId r:id="rId34"/>
  </p:notesMasterIdLst>
  <p:sldIdLst>
    <p:sldId id="688" r:id="rId5"/>
    <p:sldId id="2786" r:id="rId6"/>
    <p:sldId id="506" r:id="rId7"/>
    <p:sldId id="2790" r:id="rId8"/>
    <p:sldId id="2789" r:id="rId9"/>
    <p:sldId id="2597" r:id="rId10"/>
    <p:sldId id="2607" r:id="rId11"/>
    <p:sldId id="645" r:id="rId12"/>
    <p:sldId id="689" r:id="rId13"/>
    <p:sldId id="2788" r:id="rId14"/>
    <p:sldId id="2787" r:id="rId15"/>
    <p:sldId id="2619" r:id="rId16"/>
    <p:sldId id="2620" r:id="rId17"/>
    <p:sldId id="2587" r:id="rId18"/>
    <p:sldId id="2599" r:id="rId19"/>
    <p:sldId id="673" r:id="rId20"/>
    <p:sldId id="649" r:id="rId21"/>
    <p:sldId id="668" r:id="rId22"/>
    <p:sldId id="2590" r:id="rId23"/>
    <p:sldId id="2591" r:id="rId24"/>
    <p:sldId id="2592" r:id="rId25"/>
    <p:sldId id="2794" r:id="rId26"/>
    <p:sldId id="2792" r:id="rId27"/>
    <p:sldId id="663" r:id="rId28"/>
    <p:sldId id="2793" r:id="rId29"/>
    <p:sldId id="2791" r:id="rId30"/>
    <p:sldId id="2797" r:id="rId31"/>
    <p:sldId id="2795" r:id="rId32"/>
    <p:sldId id="279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902C13-2FD4-28BD-785F-A82B4AF635D0}" name="Alex Dave" initials="AD" userId="S::Alex.Dave@lgfl.net::7419d647-714f-46ce-9a66-4049cb0aed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26E2"/>
    <a:srgbClr val="EC1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4967" autoAdjust="0"/>
  </p:normalViewPr>
  <p:slideViewPr>
    <p:cSldViewPr snapToGrid="0">
      <p:cViewPr varScale="1">
        <p:scale>
          <a:sx n="88" d="100"/>
          <a:sy n="88" d="100"/>
        </p:scale>
        <p:origin x="1443" y="27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226" y="3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33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3300"/>
            </a:lvl1pPr>
          </a:lstStyle>
          <a:p>
            <a:fld id="{4840487F-0CE3-453C-9223-EB4F050EE395}" type="datetimeFigureOut">
              <a:rPr lang="en-GB" smtClean="0"/>
              <a:pPr/>
              <a:t>16/02/2026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33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3300"/>
            </a:lvl1pPr>
          </a:lstStyle>
          <a:p>
            <a:fld id="{EF89B59B-2120-461D-8222-CE3302E55416}" type="slidenum">
              <a:rPr lang="en-GB" smtClean="0"/>
              <a:pPr/>
              <a:t>‹#›</a:t>
            </a:fld>
            <a:endParaRPr lang="en-GB"/>
          </a:p>
        </p:txBody>
      </p:sp>
    </p:spTree>
    <p:extLst>
      <p:ext uri="{BB962C8B-B14F-4D97-AF65-F5344CB8AC3E}">
        <p14:creationId xmlns:p14="http://schemas.microsoft.com/office/powerpoint/2010/main" val="2826096622"/>
      </p:ext>
    </p:extLst>
  </p:cSld>
  <p:clrMap bg1="lt1" tx1="dk1" bg2="lt2" tx2="dk2" accent1="accent1" accent2="accent2" accent3="accent3" accent4="accent4" accent5="accent5" accent6="accent6" hlink="hlink" folHlink="folHlink"/>
  <p:notesStyle>
    <a:lvl1pPr marL="0" algn="l" defTabSz="914400" rtl="0" eaLnBrk="1" latinLnBrk="0" hangingPunct="1">
      <a:defRPr sz="3300" kern="1200">
        <a:solidFill>
          <a:schemeClr val="tx1"/>
        </a:solidFill>
        <a:latin typeface="+mn-lt"/>
        <a:ea typeface="+mn-ea"/>
        <a:cs typeface="+mn-cs"/>
      </a:defRPr>
    </a:lvl1pPr>
    <a:lvl2pPr marL="457200" algn="l" defTabSz="914400" rtl="0" eaLnBrk="1" latinLnBrk="0" hangingPunct="1">
      <a:defRPr sz="3300" kern="1200">
        <a:solidFill>
          <a:schemeClr val="tx1"/>
        </a:solidFill>
        <a:latin typeface="+mn-lt"/>
        <a:ea typeface="+mn-ea"/>
        <a:cs typeface="+mn-cs"/>
      </a:defRPr>
    </a:lvl2pPr>
    <a:lvl3pPr marL="914400" algn="l" defTabSz="914400" rtl="0" eaLnBrk="1" latinLnBrk="0" hangingPunct="1">
      <a:defRPr sz="3300" kern="1200">
        <a:solidFill>
          <a:schemeClr val="tx1"/>
        </a:solidFill>
        <a:latin typeface="+mn-lt"/>
        <a:ea typeface="+mn-ea"/>
        <a:cs typeface="+mn-cs"/>
      </a:defRPr>
    </a:lvl3pPr>
    <a:lvl4pPr marL="1371600" algn="l" defTabSz="914400" rtl="0" eaLnBrk="1" latinLnBrk="0" hangingPunct="1">
      <a:defRPr sz="3300" kern="1200">
        <a:solidFill>
          <a:schemeClr val="tx1"/>
        </a:solidFill>
        <a:latin typeface="+mn-lt"/>
        <a:ea typeface="+mn-ea"/>
        <a:cs typeface="+mn-cs"/>
      </a:defRPr>
    </a:lvl4pPr>
    <a:lvl5pPr marL="1828800" algn="l" defTabSz="914400" rtl="0" eaLnBrk="1" latinLnBrk="0" hangingPunct="1">
      <a:defRPr sz="33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nternetmatters.org/parental-controls/smartphones-and-other-devices/google-family-link/"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internetmatters.org/parental-controls/smartphones-and-other-devices/windows-11-parental-controls/" TargetMode="External"/><Relationship Id="rId4" Type="http://schemas.openxmlformats.org/officeDocument/2006/relationships/hyperlink" Target="https://www.internetmatters.org/parental-controls/smartphones-and-other-devices/apple-iphone-and-ipad-parental-control-guid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EKUgIDDP1aw?si=qvYK1fRf4WDXIKH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This presentation brings together:</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the latest research and key findings on children’s and young people’s online use and risk  </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parents’ views about their children’s media use, devices and supervision to monitor or limit use</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suggested resources and tips to empower parents to keep up with the latest trends/apps and games, manage controls and settings, and talk to children about risk - from bullying and sharing content, to extremism and gangs</a:t>
            </a:r>
          </a:p>
          <a:p>
            <a:pPr algn="l"/>
            <a:endParaRPr lang="en-GB" sz="28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1</a:t>
            </a:fld>
            <a:endParaRPr lang="en-GB"/>
          </a:p>
        </p:txBody>
      </p:sp>
    </p:spTree>
    <p:extLst>
      <p:ext uri="{BB962C8B-B14F-4D97-AF65-F5344CB8AC3E}">
        <p14:creationId xmlns:p14="http://schemas.microsoft.com/office/powerpoint/2010/main" val="220384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Have this on pieces of paper for parents to note their ideas </a:t>
            </a:r>
          </a:p>
        </p:txBody>
      </p:sp>
      <p:sp>
        <p:nvSpPr>
          <p:cNvPr id="4" name="Slide Number Placeholder 3"/>
          <p:cNvSpPr>
            <a:spLocks noGrp="1"/>
          </p:cNvSpPr>
          <p:nvPr>
            <p:ph type="sldNum" sz="quarter" idx="5"/>
          </p:nvPr>
        </p:nvSpPr>
        <p:spPr/>
        <p:txBody>
          <a:bodyPr/>
          <a:lstStyle/>
          <a:p>
            <a:fld id="{EF89B59B-2120-461D-8222-CE3302E55416}" type="slidenum">
              <a:rPr lang="en-GB" smtClean="0"/>
              <a:pPr/>
              <a:t>10</a:t>
            </a:fld>
            <a:endParaRPr lang="en-GB"/>
          </a:p>
        </p:txBody>
      </p:sp>
    </p:spTree>
    <p:extLst>
      <p:ext uri="{BB962C8B-B14F-4D97-AF65-F5344CB8AC3E}">
        <p14:creationId xmlns:p14="http://schemas.microsoft.com/office/powerpoint/2010/main" val="157119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FBDD8-8BDA-FE5A-050B-998D9C5D9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2A3C5-E0CB-5E7E-A30C-698949344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774E8-50BF-B7D4-C414-360BC5B2BEB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388503A-A5A4-AC69-624D-FA52F1AAC6C6}"/>
              </a:ext>
            </a:extLst>
          </p:cNvPr>
          <p:cNvSpPr>
            <a:spLocks noGrp="1"/>
          </p:cNvSpPr>
          <p:nvPr>
            <p:ph type="sldNum" sz="quarter" idx="5"/>
          </p:nvPr>
        </p:nvSpPr>
        <p:spPr/>
        <p:txBody>
          <a:bodyPr/>
          <a:lstStyle/>
          <a:p>
            <a:fld id="{EF89B59B-2120-461D-8222-CE3302E55416}" type="slidenum">
              <a:rPr lang="en-GB" smtClean="0"/>
              <a:pPr/>
              <a:t>11</a:t>
            </a:fld>
            <a:endParaRPr lang="en-GB"/>
          </a:p>
        </p:txBody>
      </p:sp>
    </p:spTree>
    <p:extLst>
      <p:ext uri="{BB962C8B-B14F-4D97-AF65-F5344CB8AC3E}">
        <p14:creationId xmlns:p14="http://schemas.microsoft.com/office/powerpoint/2010/main" val="2716664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r>
              <a:rPr lang="en-GB" sz="1400" dirty="0"/>
              <a:t>:</a:t>
            </a:r>
          </a:p>
          <a:p>
            <a:r>
              <a:rPr lang="en-GB" sz="1400" dirty="0"/>
              <a:t>To help facilitate this, LGfL have  created a free digital family agreement that parents could sit down and populate with all family members to agree what is and is not allowed within their family around tech use. This includes parents! </a:t>
            </a:r>
            <a:r>
              <a:rPr lang="en-GB" sz="1400" b="1" dirty="0"/>
              <a:t>WE as parents also need to role model good behaviour.</a:t>
            </a:r>
          </a:p>
        </p:txBody>
      </p:sp>
      <p:sp>
        <p:nvSpPr>
          <p:cNvPr id="4" name="Slide Number Placeholder 3"/>
          <p:cNvSpPr>
            <a:spLocks noGrp="1"/>
          </p:cNvSpPr>
          <p:nvPr>
            <p:ph type="sldNum" sz="quarter" idx="5"/>
          </p:nvPr>
        </p:nvSpPr>
        <p:spPr/>
        <p:txBody>
          <a:bodyPr/>
          <a:lstStyle/>
          <a:p>
            <a:fld id="{EF89B59B-2120-461D-8222-CE3302E55416}" type="slidenum">
              <a:rPr lang="en-GB" smtClean="0"/>
              <a:t>12</a:t>
            </a:fld>
            <a:endParaRPr lang="en-GB"/>
          </a:p>
        </p:txBody>
      </p:sp>
    </p:spTree>
    <p:extLst>
      <p:ext uri="{BB962C8B-B14F-4D97-AF65-F5344CB8AC3E}">
        <p14:creationId xmlns:p14="http://schemas.microsoft.com/office/powerpoint/2010/main" val="681920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 - </a:t>
            </a:r>
            <a:r>
              <a:rPr lang="en-GB" sz="1400" dirty="0"/>
              <a:t>This is an example of a completed agreement – you may wish to take them through the sample statements to help them get started.</a:t>
            </a:r>
          </a:p>
          <a:p>
            <a:endParaRPr lang="en-GB" sz="1400" dirty="0"/>
          </a:p>
          <a:p>
            <a:endParaRPr lang="en-GB" sz="1400" dirty="0"/>
          </a:p>
          <a:p>
            <a:endParaRPr lang="en-GB" sz="1400" dirty="0"/>
          </a:p>
        </p:txBody>
      </p:sp>
      <p:sp>
        <p:nvSpPr>
          <p:cNvPr id="4" name="Slide Number Placeholder 3"/>
          <p:cNvSpPr>
            <a:spLocks noGrp="1"/>
          </p:cNvSpPr>
          <p:nvPr>
            <p:ph type="sldNum" sz="quarter" idx="5"/>
          </p:nvPr>
        </p:nvSpPr>
        <p:spPr/>
        <p:txBody>
          <a:bodyPr/>
          <a:lstStyle/>
          <a:p>
            <a:fld id="{EF89B59B-2120-461D-8222-CE3302E55416}" type="slidenum">
              <a:rPr lang="en-GB" smtClean="0"/>
              <a:t>13</a:t>
            </a:fld>
            <a:endParaRPr lang="en-GB"/>
          </a:p>
        </p:txBody>
      </p:sp>
    </p:spTree>
    <p:extLst>
      <p:ext uri="{BB962C8B-B14F-4D97-AF65-F5344CB8AC3E}">
        <p14:creationId xmlns:p14="http://schemas.microsoft.com/office/powerpoint/2010/main" val="3787979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212121"/>
                </a:solidFill>
                <a:effectLst/>
                <a:latin typeface="Droid Sans"/>
              </a:rPr>
              <a:t>We can’t know everything but we can find resources to help us to manage online behaviour </a:t>
            </a:r>
            <a:endParaRPr lang="en-GB" sz="1400" dirty="0"/>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14</a:t>
            </a:fld>
            <a:endParaRPr lang="en-GB"/>
          </a:p>
        </p:txBody>
      </p:sp>
    </p:spTree>
    <p:extLst>
      <p:ext uri="{BB962C8B-B14F-4D97-AF65-F5344CB8AC3E}">
        <p14:creationId xmlns:p14="http://schemas.microsoft.com/office/powerpoint/2010/main" val="2571748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15</a:t>
            </a:fld>
            <a:endParaRPr lang="en-GB"/>
          </a:p>
        </p:txBody>
      </p:sp>
    </p:spTree>
    <p:extLst>
      <p:ext uri="{BB962C8B-B14F-4D97-AF65-F5344CB8AC3E}">
        <p14:creationId xmlns:p14="http://schemas.microsoft.com/office/powerpoint/2010/main" val="361955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What rules do you set for your children? How confident are you in implementing them?</a:t>
            </a:r>
          </a:p>
          <a:p>
            <a:pPr marL="0" indent="0">
              <a:buFont typeface="Arial" panose="020B0604020202020204" pitchFamily="34" charset="0"/>
              <a:buNone/>
            </a:pPr>
            <a:endParaRPr lang="en-GB" sz="1400" dirty="0"/>
          </a:p>
          <a:p>
            <a:pPr marL="0" indent="0">
              <a:buNone/>
            </a:pPr>
            <a:endParaRPr lang="en-GB" sz="1400" dirty="0"/>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16</a:t>
            </a:fld>
            <a:endParaRPr lang="en-GB"/>
          </a:p>
        </p:txBody>
      </p:sp>
    </p:spTree>
    <p:extLst>
      <p:ext uri="{BB962C8B-B14F-4D97-AF65-F5344CB8AC3E}">
        <p14:creationId xmlns:p14="http://schemas.microsoft.com/office/powerpoint/2010/main" val="847507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TELL</a:t>
            </a:r>
            <a:r>
              <a:rPr lang="en-GB" sz="1400" dirty="0"/>
              <a:t> - The two most commonly-employed types of parental supervision among parents of 3-17s are to:</a:t>
            </a:r>
          </a:p>
          <a:p>
            <a:pPr marL="171450" indent="-171450">
              <a:buFont typeface="Arial" panose="020B0604020202020204" pitchFamily="34" charset="0"/>
              <a:buChar char="•"/>
            </a:pPr>
            <a:r>
              <a:rPr lang="en-GB" sz="1400" dirty="0"/>
              <a:t>ask their child about what they are or have been doing online (59%), and </a:t>
            </a:r>
          </a:p>
          <a:p>
            <a:pPr marL="171450" indent="-171450">
              <a:buFont typeface="Arial" panose="020B0604020202020204" pitchFamily="34" charset="0"/>
              <a:buChar char="•"/>
            </a:pPr>
            <a:r>
              <a:rPr lang="en-GB" sz="1400" dirty="0"/>
              <a:t>be nearby and regularly checking what their child does (55%). </a:t>
            </a:r>
          </a:p>
          <a:p>
            <a:pPr marL="0" indent="0">
              <a:buFont typeface="Arial" panose="020B0604020202020204" pitchFamily="34" charset="0"/>
              <a:buNone/>
            </a:pPr>
            <a:r>
              <a:rPr lang="en-GB" sz="1400" dirty="0"/>
              <a:t>Of course, this varies as the child gets older and more independent, as  parents decreasingly monitor their child’s online life</a:t>
            </a:r>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17</a:t>
            </a:fld>
            <a:endParaRPr lang="en-GB"/>
          </a:p>
        </p:txBody>
      </p:sp>
    </p:spTree>
    <p:extLst>
      <p:ext uri="{BB962C8B-B14F-4D97-AF65-F5344CB8AC3E}">
        <p14:creationId xmlns:p14="http://schemas.microsoft.com/office/powerpoint/2010/main" val="30515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TELL</a:t>
            </a:r>
            <a:r>
              <a:rPr lang="en-GB" sz="1400" dirty="0"/>
              <a:t> – it is important that these controls are set up on </a:t>
            </a:r>
            <a:r>
              <a:rPr lang="en-GB" sz="1400" u="sng" dirty="0"/>
              <a:t>BOTH</a:t>
            </a:r>
            <a:r>
              <a:rPr lang="en-GB" sz="1400" dirty="0"/>
              <a:t> the </a:t>
            </a:r>
            <a:r>
              <a:rPr lang="en-GB" sz="1400" b="1" dirty="0"/>
              <a:t>broadband connection </a:t>
            </a:r>
            <a:r>
              <a:rPr lang="en-GB" sz="1400" u="sng" dirty="0">
                <a:solidFill>
                  <a:srgbClr val="FF0000"/>
                </a:solidFill>
              </a:rPr>
              <a:t>AND</a:t>
            </a:r>
            <a:r>
              <a:rPr lang="en-GB" sz="1400" dirty="0"/>
              <a:t> </a:t>
            </a:r>
            <a:r>
              <a:rPr lang="en-GB" sz="1400" b="1" dirty="0"/>
              <a:t>each individual device</a:t>
            </a:r>
          </a:p>
          <a:p>
            <a:endParaRPr lang="en-GB" sz="1400" dirty="0"/>
          </a:p>
          <a:p>
            <a:r>
              <a:rPr lang="en-GB" sz="1400" dirty="0"/>
              <a:t>About seven in ten (73%) parents of all 3-17-year-olds use at least one type of technical tool or control to manage their child’s access to online content; parents of 8-11-year-olds are more likely than those of older children to use at least one of these tools (84% vs 70% of parents of 12-15s and 54% of parents of 16-17s respectively). The most commonly-used technical tool used, across all parents of 3-17s, were parental controls built into the device by the manufacturer, e.g. Windows, Apple, Xbox, PlayStation etc. (32%). (Ofcom 2024)</a:t>
            </a: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18</a:t>
            </a:fld>
            <a:endParaRPr lang="en-GB"/>
          </a:p>
        </p:txBody>
      </p:sp>
    </p:spTree>
    <p:extLst>
      <p:ext uri="{BB962C8B-B14F-4D97-AF65-F5344CB8AC3E}">
        <p14:creationId xmlns:p14="http://schemas.microsoft.com/office/powerpoint/2010/main" val="2025363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i="0" kern="1200" dirty="0">
                <a:solidFill>
                  <a:schemeClr val="tx1"/>
                </a:solidFill>
                <a:effectLst/>
                <a:latin typeface="+mn-lt"/>
                <a:ea typeface="+mn-ea"/>
                <a:cs typeface="+mn-cs"/>
              </a:rPr>
              <a:t>TELL</a:t>
            </a:r>
            <a:r>
              <a:rPr lang="en-GB" sz="1400" b="0" i="0" kern="1200" dirty="0">
                <a:solidFill>
                  <a:schemeClr val="tx1"/>
                </a:solidFill>
                <a:effectLst/>
                <a:latin typeface="+mn-lt"/>
                <a:ea typeface="+mn-ea"/>
                <a:cs typeface="+mn-cs"/>
              </a:rPr>
              <a:t> – They can use this great page to find out how to set up controls on any smartphone, broadband, social media site/app and games console</a:t>
            </a:r>
          </a:p>
          <a:p>
            <a:endParaRPr lang="en-GB" sz="1400" b="0" i="0" kern="1200" dirty="0">
              <a:solidFill>
                <a:schemeClr val="tx1"/>
              </a:solidFill>
              <a:effectLst/>
              <a:latin typeface="+mn-lt"/>
              <a:ea typeface="+mn-ea"/>
              <a:cs typeface="+mn-cs"/>
            </a:endParaRPr>
          </a:p>
          <a:p>
            <a:r>
              <a:rPr lang="en-GB" sz="1400" b="0" i="0" kern="1200" dirty="0">
                <a:solidFill>
                  <a:schemeClr val="tx1"/>
                </a:solidFill>
                <a:effectLst/>
                <a:latin typeface="+mn-lt"/>
                <a:ea typeface="+mn-ea"/>
                <a:cs typeface="+mn-cs"/>
              </a:rPr>
              <a:t>Show this on the website – show a video from BT provider </a:t>
            </a:r>
          </a:p>
          <a:p>
            <a:endParaRPr lang="en-GB" sz="1400" b="0" i="0" kern="1200" dirty="0">
              <a:solidFill>
                <a:schemeClr val="tx1"/>
              </a:solidFill>
              <a:effectLst/>
              <a:latin typeface="+mn-lt"/>
              <a:ea typeface="+mn-ea"/>
              <a:cs typeface="+mn-cs"/>
            </a:endParaRPr>
          </a:p>
          <a:p>
            <a:r>
              <a:rPr lang="en-GB" sz="1400" b="1" i="0" kern="1200" dirty="0">
                <a:solidFill>
                  <a:schemeClr val="tx1"/>
                </a:solidFill>
                <a:effectLst/>
                <a:latin typeface="+mn-lt"/>
                <a:ea typeface="+mn-ea"/>
                <a:cs typeface="+mn-cs"/>
              </a:rPr>
              <a:t>REMIND</a:t>
            </a:r>
            <a:r>
              <a:rPr lang="en-GB" sz="1400" b="0" i="0" kern="1200" dirty="0">
                <a:solidFill>
                  <a:schemeClr val="tx1"/>
                </a:solidFill>
                <a:effectLst/>
                <a:latin typeface="+mn-lt"/>
                <a:ea typeface="+mn-ea"/>
                <a:cs typeface="+mn-cs"/>
              </a:rPr>
              <a:t> - They need to set up parental controls on each of these individually</a:t>
            </a:r>
          </a:p>
        </p:txBody>
      </p:sp>
      <p:sp>
        <p:nvSpPr>
          <p:cNvPr id="4" name="Slide Number Placeholder 3"/>
          <p:cNvSpPr>
            <a:spLocks noGrp="1"/>
          </p:cNvSpPr>
          <p:nvPr>
            <p:ph type="sldNum" sz="quarter" idx="5"/>
          </p:nvPr>
        </p:nvSpPr>
        <p:spPr/>
        <p:txBody>
          <a:bodyPr/>
          <a:lstStyle/>
          <a:p>
            <a:fld id="{5985D112-682F-4487-9187-E5AF34266267}" type="slidenum">
              <a:rPr lang="en-GB" smtClean="0"/>
              <a:t>19</a:t>
            </a:fld>
            <a:endParaRPr lang="en-GB"/>
          </a:p>
        </p:txBody>
      </p:sp>
    </p:spTree>
    <p:extLst>
      <p:ext uri="{BB962C8B-B14F-4D97-AF65-F5344CB8AC3E}">
        <p14:creationId xmlns:p14="http://schemas.microsoft.com/office/powerpoint/2010/main" val="93377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parents come in, have this on pieces of paper. Encourage  parents to annotate what this means with regards to online safety. </a:t>
            </a:r>
          </a:p>
          <a:p>
            <a:endParaRPr lang="en-GB" dirty="0"/>
          </a:p>
          <a:p>
            <a:r>
              <a:rPr lang="en-GB" dirty="0"/>
              <a:t>Discuss the fact that the digital world is everchanging and we need to equip them with the tools to manage</a:t>
            </a:r>
          </a:p>
          <a:p>
            <a:endParaRPr lang="en-GB" dirty="0"/>
          </a:p>
          <a:p>
            <a:r>
              <a:rPr lang="en-GB" dirty="0"/>
              <a:t>Teaching them how to recognise red flags, such as strangers asking for personal information.</a:t>
            </a:r>
          </a:p>
          <a:p>
            <a:r>
              <a:rPr lang="en-GB" dirty="0"/>
              <a:t>Helping them understand privacy settings and digital footprints.</a:t>
            </a:r>
          </a:p>
          <a:p>
            <a:r>
              <a:rPr lang="en-GB" dirty="0"/>
              <a:t>Encouraging them to talk openly about anything that makes them feel uncomfortable online.</a:t>
            </a:r>
          </a:p>
          <a:p>
            <a:r>
              <a:rPr lang="en-GB" dirty="0"/>
              <a:t>Showing them how to block, report, and seek help.</a:t>
            </a:r>
          </a:p>
          <a:p>
            <a:r>
              <a:rPr lang="en-GB" dirty="0"/>
              <a:t>Building critical thinking so they can question what they see and read.</a:t>
            </a:r>
          </a:p>
          <a:p>
            <a:r>
              <a:rPr lang="en-GB" dirty="0"/>
              <a:t> dangers online </a:t>
            </a:r>
          </a:p>
        </p:txBody>
      </p:sp>
      <p:sp>
        <p:nvSpPr>
          <p:cNvPr id="4" name="Slide Number Placeholder 3"/>
          <p:cNvSpPr>
            <a:spLocks noGrp="1"/>
          </p:cNvSpPr>
          <p:nvPr>
            <p:ph type="sldNum" sz="quarter" idx="5"/>
          </p:nvPr>
        </p:nvSpPr>
        <p:spPr/>
        <p:txBody>
          <a:bodyPr/>
          <a:lstStyle/>
          <a:p>
            <a:fld id="{EF89B59B-2120-461D-8222-CE3302E55416}" type="slidenum">
              <a:rPr lang="en-GB" smtClean="0"/>
              <a:pPr/>
              <a:t>2</a:t>
            </a:fld>
            <a:endParaRPr lang="en-GB"/>
          </a:p>
        </p:txBody>
      </p:sp>
    </p:spTree>
    <p:extLst>
      <p:ext uri="{BB962C8B-B14F-4D97-AF65-F5344CB8AC3E}">
        <p14:creationId xmlns:p14="http://schemas.microsoft.com/office/powerpoint/2010/main" val="221592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400" b="1" i="0" dirty="0">
                <a:solidFill>
                  <a:srgbClr val="3B3A39"/>
                </a:solidFill>
                <a:effectLst/>
                <a:latin typeface="Montserrat" panose="00000500000000000000" pitchFamily="2" charset="0"/>
              </a:rPr>
              <a:t>EXPLAIN</a:t>
            </a:r>
            <a:r>
              <a:rPr lang="en-GB" sz="1400" b="0" i="0" dirty="0">
                <a:solidFill>
                  <a:srgbClr val="3B3A39"/>
                </a:solidFill>
                <a:effectLst/>
                <a:latin typeface="Montserrat" panose="00000500000000000000" pitchFamily="2" charset="0"/>
              </a:rPr>
              <a:t> - As well as setting controls on your broadband, device, apps, games etc, </a:t>
            </a:r>
            <a:r>
              <a:rPr lang="en-GB" sz="1400" b="1" i="0" dirty="0">
                <a:solidFill>
                  <a:srgbClr val="3B3A39"/>
                </a:solidFill>
                <a:effectLst/>
                <a:latin typeface="Montserrat" panose="00000500000000000000" pitchFamily="2" charset="0"/>
              </a:rPr>
              <a:t>Parental Control Apps </a:t>
            </a:r>
            <a:r>
              <a:rPr lang="en-GB" sz="1400" b="0" i="0" dirty="0">
                <a:solidFill>
                  <a:srgbClr val="3B3A39"/>
                </a:solidFill>
                <a:effectLst/>
                <a:latin typeface="Montserrat" panose="00000500000000000000" pitchFamily="2" charset="0"/>
              </a:rPr>
              <a:t>like </a:t>
            </a:r>
            <a:r>
              <a:rPr lang="en-GB" sz="1400" b="0" i="0" u="none" strike="noStrike" dirty="0">
                <a:solidFill>
                  <a:srgbClr val="FF3365"/>
                </a:solidFill>
                <a:effectLst/>
                <a:latin typeface="Montserrat" panose="00000500000000000000" pitchFamily="2" charset="0"/>
                <a:hlinkClick r:id="rId3"/>
              </a:rPr>
              <a:t>Google Family Link</a:t>
            </a:r>
            <a:r>
              <a:rPr lang="en-GB" sz="1400" b="0" i="0" dirty="0">
                <a:solidFill>
                  <a:srgbClr val="3B3A39"/>
                </a:solidFill>
                <a:effectLst/>
                <a:latin typeface="Montserrat" panose="00000500000000000000" pitchFamily="2" charset="0"/>
              </a:rPr>
              <a:t>, </a:t>
            </a:r>
            <a:r>
              <a:rPr lang="en-GB" sz="1400" b="0" i="0" u="none" strike="noStrike" dirty="0">
                <a:solidFill>
                  <a:srgbClr val="FF3365"/>
                </a:solidFill>
                <a:effectLst/>
                <a:latin typeface="Montserrat" panose="00000500000000000000" pitchFamily="2" charset="0"/>
                <a:hlinkClick r:id="rId4"/>
              </a:rPr>
              <a:t>Screen Time</a:t>
            </a:r>
            <a:r>
              <a:rPr lang="en-GB" sz="1400" b="0" i="0" dirty="0">
                <a:solidFill>
                  <a:srgbClr val="3B3A39"/>
                </a:solidFill>
                <a:effectLst/>
                <a:latin typeface="Montserrat" panose="00000500000000000000" pitchFamily="2" charset="0"/>
              </a:rPr>
              <a:t> and </a:t>
            </a:r>
            <a:r>
              <a:rPr lang="en-GB" sz="1400" b="0" i="0" u="none" strike="noStrike" dirty="0">
                <a:solidFill>
                  <a:srgbClr val="FF3365"/>
                </a:solidFill>
                <a:effectLst/>
                <a:latin typeface="Montserrat" panose="00000500000000000000" pitchFamily="2" charset="0"/>
                <a:hlinkClick r:id="rId5"/>
              </a:rPr>
              <a:t>Microsoft Family</a:t>
            </a:r>
            <a:r>
              <a:rPr lang="en-GB" sz="1400" b="0" i="0" dirty="0">
                <a:solidFill>
                  <a:srgbClr val="3B3A39"/>
                </a:solidFill>
                <a:effectLst/>
                <a:latin typeface="Montserrat" panose="00000500000000000000" pitchFamily="2" charset="0"/>
              </a:rPr>
              <a:t> can further enhance safety by letting you set limits across devices, apps and platforms without needing to access these spaces separately. You can manage screen time, app access, inappropriate content restrictions and more.</a:t>
            </a:r>
            <a:endParaRPr lang="en-GB" sz="1400" b="0" i="0" dirty="0">
              <a:solidFill>
                <a:srgbClr val="1D1D1F"/>
              </a:solidFill>
              <a:effectLst/>
              <a:latin typeface="SF Pro Display"/>
            </a:endParaRPr>
          </a:p>
          <a:p>
            <a:pPr marL="171450" indent="-171450">
              <a:buFont typeface="Arial" panose="020B0604020202020204" pitchFamily="34" charset="0"/>
              <a:buChar char="•"/>
            </a:pPr>
            <a:r>
              <a:rPr lang="en-GB" sz="1400" b="0" i="0" dirty="0">
                <a:solidFill>
                  <a:srgbClr val="1D1D1F"/>
                </a:solidFill>
                <a:effectLst/>
                <a:latin typeface="SF Pro Display"/>
              </a:rPr>
              <a:t>Screen Time shows you how much time you spend on apps, websites and more. You can also set limits and restrictions for what you want to manage – on your own device or a child's device.</a:t>
            </a:r>
            <a:endParaRPr lang="en-GB" sz="14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400" b="0" i="0" kern="1200" dirty="0">
                <a:solidFill>
                  <a:schemeClr val="tx1"/>
                </a:solidFill>
                <a:effectLst/>
                <a:latin typeface="+mn-lt"/>
                <a:ea typeface="+mn-ea"/>
                <a:cs typeface="+mn-cs"/>
              </a:rPr>
              <a:t>Family link can run on Android devices, e.g. Samsung… Parents can access and manage their child’s account and settings, and delete it if necessary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dirty="0">
              <a:solidFill>
                <a:srgbClr val="3B3A39"/>
              </a:solidFill>
              <a:effectLst/>
              <a:latin typeface="Montserrat" panose="00000500000000000000" pitchFamily="2" charset="0"/>
            </a:endParaRPr>
          </a:p>
          <a:p>
            <a:pPr marL="171450" indent="-171450">
              <a:buFont typeface="Arial" panose="020B0604020202020204" pitchFamily="34" charset="0"/>
              <a:buChar char="•"/>
            </a:pPr>
            <a:r>
              <a:rPr lang="en-GB" sz="1400" b="1" i="0" kern="1200" dirty="0">
                <a:solidFill>
                  <a:schemeClr val="tx1"/>
                </a:solidFill>
                <a:effectLst/>
                <a:latin typeface="+mn-lt"/>
                <a:ea typeface="+mn-ea"/>
                <a:cs typeface="+mn-cs"/>
              </a:rPr>
              <a:t>Show the video so parents are aware of what these controls can do </a:t>
            </a:r>
          </a:p>
        </p:txBody>
      </p:sp>
      <p:sp>
        <p:nvSpPr>
          <p:cNvPr id="4" name="Slide Number Placeholder 3"/>
          <p:cNvSpPr>
            <a:spLocks noGrp="1"/>
          </p:cNvSpPr>
          <p:nvPr>
            <p:ph type="sldNum" sz="quarter" idx="5"/>
          </p:nvPr>
        </p:nvSpPr>
        <p:spPr/>
        <p:txBody>
          <a:bodyPr/>
          <a:lstStyle/>
          <a:p>
            <a:fld id="{5985D112-682F-4487-9187-E5AF34266267}" type="slidenum">
              <a:rPr lang="en-GB" smtClean="0"/>
              <a:t>20</a:t>
            </a:fld>
            <a:endParaRPr lang="en-GB"/>
          </a:p>
        </p:txBody>
      </p:sp>
    </p:spTree>
    <p:extLst>
      <p:ext uri="{BB962C8B-B14F-4D97-AF65-F5344CB8AC3E}">
        <p14:creationId xmlns:p14="http://schemas.microsoft.com/office/powerpoint/2010/main" val="3327650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21</a:t>
            </a:fld>
            <a:endParaRPr lang="en-GB"/>
          </a:p>
        </p:txBody>
      </p:sp>
    </p:spTree>
    <p:extLst>
      <p:ext uri="{BB962C8B-B14F-4D97-AF65-F5344CB8AC3E}">
        <p14:creationId xmlns:p14="http://schemas.microsoft.com/office/powerpoint/2010/main" val="1486490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EAC89-1917-E484-76DF-2EBCA81BC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0515C-E134-ED37-F8CA-17C062607D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1A286-BBD9-0573-2CB9-C01DED2BE0AC}"/>
              </a:ext>
            </a:extLst>
          </p:cNvPr>
          <p:cNvSpPr>
            <a:spLocks noGrp="1"/>
          </p:cNvSpPr>
          <p:nvPr>
            <p:ph type="body" idx="1"/>
          </p:nvPr>
        </p:nvSpPr>
        <p:spPr/>
        <p:txBody>
          <a:bodyPr/>
          <a:lstStyle/>
          <a:p>
            <a:pPr marL="0" indent="0">
              <a:buNone/>
            </a:pPr>
            <a:endParaRPr lang="en-GB"/>
          </a:p>
        </p:txBody>
      </p:sp>
      <p:sp>
        <p:nvSpPr>
          <p:cNvPr id="4" name="Slide Number Placeholder 3">
            <a:extLst>
              <a:ext uri="{FF2B5EF4-FFF2-40B4-BE49-F238E27FC236}">
                <a16:creationId xmlns:a16="http://schemas.microsoft.com/office/drawing/2014/main" id="{6430A1F8-CB95-EE0C-F3F7-B8398CC07A53}"/>
              </a:ext>
            </a:extLst>
          </p:cNvPr>
          <p:cNvSpPr>
            <a:spLocks noGrp="1"/>
          </p:cNvSpPr>
          <p:nvPr>
            <p:ph type="sldNum" sz="quarter" idx="5"/>
          </p:nvPr>
        </p:nvSpPr>
        <p:spPr/>
        <p:txBody>
          <a:bodyPr/>
          <a:lstStyle/>
          <a:p>
            <a:fld id="{5985D112-682F-4487-9187-E5AF34266267}" type="slidenum">
              <a:rPr lang="en-GB" smtClean="0"/>
              <a:t>22</a:t>
            </a:fld>
            <a:endParaRPr lang="en-GB"/>
          </a:p>
        </p:txBody>
      </p:sp>
    </p:spTree>
    <p:extLst>
      <p:ext uri="{BB962C8B-B14F-4D97-AF65-F5344CB8AC3E}">
        <p14:creationId xmlns:p14="http://schemas.microsoft.com/office/powerpoint/2010/main" val="2255295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300" kern="1200" dirty="0">
                <a:solidFill>
                  <a:schemeClr val="tx1"/>
                </a:solidFill>
                <a:effectLst/>
                <a:latin typeface="+mn-lt"/>
                <a:ea typeface="+mn-ea"/>
                <a:cs typeface="+mn-cs"/>
              </a:rPr>
              <a:t>Not to know all of these but to go away and research what these apps are if your children are using them. Talk to them about how they use them. </a:t>
            </a:r>
          </a:p>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pPr/>
              <a:t>23</a:t>
            </a:fld>
            <a:endParaRPr lang="en-GB"/>
          </a:p>
        </p:txBody>
      </p:sp>
    </p:spTree>
    <p:extLst>
      <p:ext uri="{BB962C8B-B14F-4D97-AF65-F5344CB8AC3E}">
        <p14:creationId xmlns:p14="http://schemas.microsoft.com/office/powerpoint/2010/main" val="39514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 – </a:t>
            </a:r>
            <a:r>
              <a:rPr lang="en-GB" sz="1400" b="0" dirty="0"/>
              <a:t>they don’t need to be experts, but they can empower themselves by finding out about the suitability of the games/apps their child uses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SHOW</a:t>
            </a:r>
            <a:r>
              <a:rPr lang="en-GB" sz="1400" dirty="0"/>
              <a:t> – the Common Sense Media page and pick an app or game to show how easy it is to find a review</a:t>
            </a:r>
          </a:p>
        </p:txBody>
      </p:sp>
      <p:sp>
        <p:nvSpPr>
          <p:cNvPr id="4" name="Slide Number Placeholder 3"/>
          <p:cNvSpPr>
            <a:spLocks noGrp="1"/>
          </p:cNvSpPr>
          <p:nvPr>
            <p:ph type="sldNum" sz="quarter" idx="5"/>
          </p:nvPr>
        </p:nvSpPr>
        <p:spPr/>
        <p:txBody>
          <a:bodyPr/>
          <a:lstStyle/>
          <a:p>
            <a:fld id="{5985D112-682F-4487-9187-E5AF34266267}" type="slidenum">
              <a:rPr lang="en-GB" smtClean="0"/>
              <a:t>24</a:t>
            </a:fld>
            <a:endParaRPr lang="en-GB"/>
          </a:p>
        </p:txBody>
      </p:sp>
    </p:spTree>
    <p:extLst>
      <p:ext uri="{BB962C8B-B14F-4D97-AF65-F5344CB8AC3E}">
        <p14:creationId xmlns:p14="http://schemas.microsoft.com/office/powerpoint/2010/main" val="3844246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9ECB5-C75A-E3FB-CC8A-B3F87691D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B0466-C70D-5DE5-8363-13DFDC680C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A760D-6BF3-7538-E80B-10A8C44BB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70936B8-AA86-3C27-5A18-4EF0C83A6829}"/>
              </a:ext>
            </a:extLst>
          </p:cNvPr>
          <p:cNvSpPr>
            <a:spLocks noGrp="1"/>
          </p:cNvSpPr>
          <p:nvPr>
            <p:ph type="sldNum" sz="quarter" idx="5"/>
          </p:nvPr>
        </p:nvSpPr>
        <p:spPr/>
        <p:txBody>
          <a:bodyPr/>
          <a:lstStyle/>
          <a:p>
            <a:fld id="{EF89B59B-2120-461D-8222-CE3302E55416}" type="slidenum">
              <a:rPr lang="en-GB" smtClean="0"/>
              <a:pPr/>
              <a:t>26</a:t>
            </a:fld>
            <a:endParaRPr lang="en-GB"/>
          </a:p>
        </p:txBody>
      </p:sp>
    </p:spTree>
    <p:extLst>
      <p:ext uri="{BB962C8B-B14F-4D97-AF65-F5344CB8AC3E}">
        <p14:creationId xmlns:p14="http://schemas.microsoft.com/office/powerpoint/2010/main" val="1229602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pPr/>
              <a:t>27</a:t>
            </a:fld>
            <a:endParaRPr lang="en-GB"/>
          </a:p>
        </p:txBody>
      </p:sp>
    </p:spTree>
    <p:extLst>
      <p:ext uri="{BB962C8B-B14F-4D97-AF65-F5344CB8AC3E}">
        <p14:creationId xmlns:p14="http://schemas.microsoft.com/office/powerpoint/2010/main" val="4292229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print out for parents </a:t>
            </a:r>
          </a:p>
        </p:txBody>
      </p:sp>
      <p:sp>
        <p:nvSpPr>
          <p:cNvPr id="4" name="Slide Number Placeholder 3"/>
          <p:cNvSpPr>
            <a:spLocks noGrp="1"/>
          </p:cNvSpPr>
          <p:nvPr>
            <p:ph type="sldNum" sz="quarter" idx="5"/>
          </p:nvPr>
        </p:nvSpPr>
        <p:spPr/>
        <p:txBody>
          <a:bodyPr/>
          <a:lstStyle/>
          <a:p>
            <a:fld id="{EF89B59B-2120-461D-8222-CE3302E55416}" type="slidenum">
              <a:rPr lang="en-GB" smtClean="0"/>
              <a:pPr/>
              <a:t>28</a:t>
            </a:fld>
            <a:endParaRPr lang="en-GB"/>
          </a:p>
        </p:txBody>
      </p:sp>
    </p:spTree>
    <p:extLst>
      <p:ext uri="{BB962C8B-B14F-4D97-AF65-F5344CB8AC3E}">
        <p14:creationId xmlns:p14="http://schemas.microsoft.com/office/powerpoint/2010/main" val="810974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print out for parents </a:t>
            </a:r>
          </a:p>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pPr/>
              <a:t>29</a:t>
            </a:fld>
            <a:endParaRPr lang="en-GB"/>
          </a:p>
        </p:txBody>
      </p:sp>
    </p:spTree>
    <p:extLst>
      <p:ext uri="{BB962C8B-B14F-4D97-AF65-F5344CB8AC3E}">
        <p14:creationId xmlns:p14="http://schemas.microsoft.com/office/powerpoint/2010/main" val="1389575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09588"/>
            <a:ext cx="4532312" cy="2549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Some of the content from this presentation may be sensitive or upsetting for parents/carers. </a:t>
            </a:r>
            <a:endParaRPr lang="en-GB" sz="3600" dirty="0"/>
          </a:p>
        </p:txBody>
      </p:sp>
      <p:sp>
        <p:nvSpPr>
          <p:cNvPr id="4" name="Slide Number Placeholder 3"/>
          <p:cNvSpPr>
            <a:spLocks noGrp="1"/>
          </p:cNvSpPr>
          <p:nvPr>
            <p:ph type="sldNum" sz="quarter" idx="5"/>
          </p:nvPr>
        </p:nvSpPr>
        <p:spPr/>
        <p:txBody>
          <a:bodyPr/>
          <a:lstStyle/>
          <a:p>
            <a:fld id="{5F5937C2-EBAE-4832-84D4-6C83AEAE832E}" type="slidenum">
              <a:rPr lang="en-GB" smtClean="0"/>
              <a:pPr/>
              <a:t>3</a:t>
            </a:fld>
            <a:endParaRPr lang="en-GB"/>
          </a:p>
        </p:txBody>
      </p:sp>
    </p:spTree>
    <p:extLst>
      <p:ext uri="{BB962C8B-B14F-4D97-AF65-F5344CB8AC3E}">
        <p14:creationId xmlns:p14="http://schemas.microsoft.com/office/powerpoint/2010/main" val="680078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parents to think about this maybe discuss </a:t>
            </a:r>
          </a:p>
          <a:p>
            <a:endParaRPr lang="en-GB" dirty="0"/>
          </a:p>
          <a:p>
            <a:r>
              <a:rPr lang="en-GB" b="1" dirty="0"/>
              <a:t>🌍 The Physical World</a:t>
            </a:r>
          </a:p>
          <a:p>
            <a:r>
              <a:rPr lang="en-GB" b="1" dirty="0"/>
              <a:t>Safer because:</a:t>
            </a:r>
            <a:endParaRPr lang="en-GB" dirty="0"/>
          </a:p>
          <a:p>
            <a:r>
              <a:rPr lang="en-GB" dirty="0"/>
              <a:t>You can usually see risks around you.</a:t>
            </a:r>
          </a:p>
          <a:p>
            <a:r>
              <a:rPr lang="en-GB" dirty="0"/>
              <a:t>Trusted adults, CCTV, and community rules offer protection.</a:t>
            </a:r>
          </a:p>
          <a:p>
            <a:r>
              <a:rPr lang="en-GB" dirty="0"/>
              <a:t>Schools and public places have clear safeguarding systems.</a:t>
            </a:r>
          </a:p>
          <a:p>
            <a:r>
              <a:rPr lang="en-GB" b="1" dirty="0"/>
              <a:t>Less safe because:</a:t>
            </a:r>
            <a:endParaRPr lang="en-GB" dirty="0"/>
          </a:p>
          <a:p>
            <a:r>
              <a:rPr lang="en-GB" dirty="0"/>
              <a:t>Physical harm can happen quickly.</a:t>
            </a:r>
          </a:p>
          <a:p>
            <a:r>
              <a:rPr lang="en-GB" dirty="0"/>
              <a:t>Strangers can approach you in person.</a:t>
            </a:r>
          </a:p>
          <a:p>
            <a:r>
              <a:rPr lang="en-GB" dirty="0"/>
              <a:t>Accidents and environmental dangers exist.</a:t>
            </a:r>
          </a:p>
          <a:p>
            <a:br>
              <a:rPr lang="en-GB" dirty="0"/>
            </a:br>
            <a:endParaRPr lang="en-GB" dirty="0"/>
          </a:p>
          <a:p>
            <a:r>
              <a:rPr lang="en-GB" b="1" dirty="0"/>
              <a:t>🌐 The Online World</a:t>
            </a:r>
          </a:p>
          <a:p>
            <a:r>
              <a:rPr lang="en-GB" b="1" dirty="0"/>
              <a:t>Safer because:</a:t>
            </a:r>
            <a:endParaRPr lang="en-GB" dirty="0"/>
          </a:p>
          <a:p>
            <a:r>
              <a:rPr lang="en-GB" dirty="0"/>
              <a:t>You can block, report, and control who contacts you.</a:t>
            </a:r>
          </a:p>
          <a:p>
            <a:r>
              <a:rPr lang="en-GB" dirty="0"/>
              <a:t>You don’t have to share your real identity.</a:t>
            </a:r>
          </a:p>
          <a:p>
            <a:r>
              <a:rPr lang="en-GB" dirty="0"/>
              <a:t>You can leave a situation instantly by logging off.</a:t>
            </a:r>
          </a:p>
          <a:p>
            <a:r>
              <a:rPr lang="en-GB" b="1" dirty="0"/>
              <a:t>Less safe because:</a:t>
            </a:r>
            <a:endParaRPr lang="en-GB" dirty="0"/>
          </a:p>
          <a:p>
            <a:r>
              <a:rPr lang="en-GB" dirty="0"/>
              <a:t>People can hide who they really are.</a:t>
            </a:r>
          </a:p>
          <a:p>
            <a:r>
              <a:rPr lang="en-GB" dirty="0"/>
              <a:t>Content spreads quickly and is hard to remove.</a:t>
            </a:r>
          </a:p>
          <a:p>
            <a:r>
              <a:rPr lang="en-GB" dirty="0"/>
              <a:t>Cyberbullying and scams can happen 24/7.</a:t>
            </a:r>
          </a:p>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pPr/>
              <a:t>4</a:t>
            </a:fld>
            <a:endParaRPr lang="en-GB"/>
          </a:p>
        </p:txBody>
      </p:sp>
    </p:spTree>
    <p:extLst>
      <p:ext uri="{BB962C8B-B14F-4D97-AF65-F5344CB8AC3E}">
        <p14:creationId xmlns:p14="http://schemas.microsoft.com/office/powerpoint/2010/main" val="2343881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I will share quite a hard hitting video about online safety to get us to think about the next part of our session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https://youtu.be/EKUgIDDP1aw?si=qvYK1fRf4WDXIKH8</a:t>
            </a:r>
            <a:endParaRPr lang="en-GB" sz="3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pPr/>
              <a:t>5</a:t>
            </a:fld>
            <a:endParaRPr lang="en-GB"/>
          </a:p>
        </p:txBody>
      </p:sp>
    </p:spTree>
    <p:extLst>
      <p:ext uri="{BB962C8B-B14F-4D97-AF65-F5344CB8AC3E}">
        <p14:creationId xmlns:p14="http://schemas.microsoft.com/office/powerpoint/2010/main" val="4109910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6</a:t>
            </a:fld>
            <a:endParaRPr lang="en-GB"/>
          </a:p>
        </p:txBody>
      </p:sp>
    </p:spTree>
    <p:extLst>
      <p:ext uri="{BB962C8B-B14F-4D97-AF65-F5344CB8AC3E}">
        <p14:creationId xmlns:p14="http://schemas.microsoft.com/office/powerpoint/2010/main" val="3714998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Find out what parents are currently worried about – discussion if some parents reluctant to share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Despite the positive finding that over seven in ten (72%) 8-17-year-olds who use messaging/social media sites or apps feel safe when using these apps/online sites, either all or most of the time, the online space is a risky environment for children.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7</a:t>
            </a:fld>
            <a:endParaRPr lang="en-GB"/>
          </a:p>
        </p:txBody>
      </p:sp>
    </p:spTree>
    <p:extLst>
      <p:ext uri="{BB962C8B-B14F-4D97-AF65-F5344CB8AC3E}">
        <p14:creationId xmlns:p14="http://schemas.microsoft.com/office/powerpoint/2010/main" val="3135617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Many parents indicate that they have concerns around various aspects of their children’s online activities.</a:t>
            </a:r>
          </a:p>
          <a:p>
            <a:pPr marL="171450" indent="-171450">
              <a:buFont typeface="Arial" panose="020B0604020202020204" pitchFamily="34" charset="0"/>
              <a:buChar char="•"/>
            </a:pPr>
            <a:r>
              <a:rPr lang="en-GB" sz="1400" dirty="0"/>
              <a:t>The primary worry of all parents of online 3-17s continues to be potential exposure to age inappropriate content - three-quarters of parents said they were either fairly or very concerned about their child seeing content which is not appropriate for their age (76%) and the same proportion were concerned about them seeing ‘adult’ or sexual content (74%).</a:t>
            </a:r>
          </a:p>
          <a:p>
            <a:pPr marL="171450" indent="-171450">
              <a:buFont typeface="Arial" panose="020B0604020202020204" pitchFamily="34" charset="0"/>
              <a:buChar char="•"/>
            </a:pPr>
            <a:r>
              <a:rPr lang="en-GB" sz="1400" dirty="0"/>
              <a:t>72% were concerned their child not knowing how to tell if something is real or fake online.</a:t>
            </a:r>
          </a:p>
          <a:p>
            <a:pPr marL="171450" indent="-171450">
              <a:buFont typeface="Arial" panose="020B0604020202020204" pitchFamily="34" charset="0"/>
              <a:buChar char="•"/>
            </a:pPr>
            <a:r>
              <a:rPr lang="en-GB" sz="1400" dirty="0"/>
              <a:t>Seven in ten (69%) parents fear their child might be bullied online,</a:t>
            </a:r>
          </a:p>
          <a:p>
            <a:pPr marL="171450" indent="-171450">
              <a:buFont typeface="Arial" panose="020B0604020202020204" pitchFamily="34" charset="0"/>
              <a:buChar char="•"/>
            </a:pPr>
            <a:r>
              <a:rPr lang="en-GB" sz="1400" dirty="0"/>
              <a:t>A similar proportion (68%) are worried about them seeing content that encourages them to hurt themselves. </a:t>
            </a:r>
          </a:p>
          <a:p>
            <a:pPr marL="171450" indent="-171450">
              <a:buFont typeface="Arial" panose="020B0604020202020204" pitchFamily="34" charset="0"/>
              <a:buChar char="•"/>
            </a:pPr>
            <a:r>
              <a:rPr lang="en-GB" sz="1400" dirty="0"/>
              <a:t>61% of parents are concerned about their child being influenced by extreme views,</a:t>
            </a:r>
          </a:p>
          <a:p>
            <a:pPr marL="171450" indent="-171450">
              <a:buFont typeface="Arial" panose="020B0604020202020204" pitchFamily="34" charset="0"/>
              <a:buChar char="•"/>
            </a:pPr>
            <a:r>
              <a:rPr lang="en-GB" sz="1400" dirty="0"/>
              <a:t>51% worry about the pressure to spend money online.</a:t>
            </a:r>
          </a:p>
          <a:p>
            <a:pPr marL="171450" indent="-171450">
              <a:buFont typeface="Arial" panose="020B0604020202020204" pitchFamily="34" charset="0"/>
              <a:buChar char="•"/>
            </a:pPr>
            <a:endParaRPr lang="en-GB" sz="1400" dirty="0"/>
          </a:p>
          <a:p>
            <a:pPr marL="0" indent="0">
              <a:buFont typeface="Arial" panose="020B0604020202020204" pitchFamily="34" charset="0"/>
              <a:buNone/>
            </a:pPr>
            <a:r>
              <a:rPr lang="en-GB" sz="1400" dirty="0"/>
              <a:t>Unsurprisingly, there are many concerns which are more prominent among parents of younger (3- 12-year-old) children who go online.:</a:t>
            </a:r>
          </a:p>
          <a:p>
            <a:pPr marL="0" indent="0">
              <a:buFont typeface="Arial" panose="020B0604020202020204" pitchFamily="34" charset="0"/>
              <a:buNone/>
            </a:pPr>
            <a:r>
              <a:rPr lang="en-GB" sz="1400" dirty="0"/>
              <a:t>For example, a higher proportion of these parents compared to their counterparts (parents of teenagers) are concerned about their child being exposed to age inappropriate content (79% vs 69%), their child not being able to tell what is real or fake online (77% vs 64%), their child seeing content which encourages them to harm themselves (70% vs 63%), the 36 child giving out personal details to inappropriate people (67% vs 60%) and the possibility of their child being influenced by extreme views online (64% vs 57%). </a:t>
            </a:r>
          </a:p>
        </p:txBody>
      </p:sp>
      <p:sp>
        <p:nvSpPr>
          <p:cNvPr id="4" name="Slide Number Placeholder 3"/>
          <p:cNvSpPr>
            <a:spLocks noGrp="1"/>
          </p:cNvSpPr>
          <p:nvPr>
            <p:ph type="sldNum" sz="quarter" idx="5"/>
          </p:nvPr>
        </p:nvSpPr>
        <p:spPr/>
        <p:txBody>
          <a:bodyPr/>
          <a:lstStyle/>
          <a:p>
            <a:fld id="{5985D112-682F-4487-9187-E5AF34266267}" type="slidenum">
              <a:rPr lang="en-GB" smtClean="0"/>
              <a:t>8</a:t>
            </a:fld>
            <a:endParaRPr lang="en-GB"/>
          </a:p>
        </p:txBody>
      </p:sp>
    </p:spTree>
    <p:extLst>
      <p:ext uri="{BB962C8B-B14F-4D97-AF65-F5344CB8AC3E}">
        <p14:creationId xmlns:p14="http://schemas.microsoft.com/office/powerpoint/2010/main" val="240186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Almost all the parents in this group (99%) took some type of action in response to being told that their child had seen something that scared or upset them: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Over four in five parents in  five  (84%) had spoken to their child about what had happened.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Over half said they had advised their child to block a specific type of content or person (56%) and/or recommended that their child stop using certain apps or sites (52%).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Notably, there has been an increase this year in parents setting up filters or parental controls after an incident of this nature, up from 23% last year to 34% this year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However</a:t>
            </a:r>
            <a:r>
              <a:rPr lang="en-GB" sz="1400" b="1" dirty="0"/>
              <a:t> o</a:t>
            </a:r>
            <a:r>
              <a:rPr lang="en-GB" sz="1400" dirty="0"/>
              <a:t>nly about a third (32%) of parents had reported the content to the site or app on which it appeared</a:t>
            </a: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1" dirty="0"/>
              <a:t>You do not need to be an IT expert to help your child stay safe online. One of the best things you can do to protect your children is to talk regularly with them about their use of technology- just as you do with all other areas of parenting.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1" dirty="0"/>
              <a:t>Having an open and honest approach is best - reacting, without involving them or talking to them, can often push behaviour underground, so it still happens, but you are less likely to know about it. This can increase risk to your child. </a:t>
            </a:r>
          </a:p>
        </p:txBody>
      </p:sp>
      <p:sp>
        <p:nvSpPr>
          <p:cNvPr id="4" name="Slide Number Placeholder 3"/>
          <p:cNvSpPr>
            <a:spLocks noGrp="1"/>
          </p:cNvSpPr>
          <p:nvPr>
            <p:ph type="sldNum" sz="quarter" idx="5"/>
          </p:nvPr>
        </p:nvSpPr>
        <p:spPr/>
        <p:txBody>
          <a:bodyPr/>
          <a:lstStyle/>
          <a:p>
            <a:fld id="{5985D112-682F-4487-9187-E5AF34266267}" type="slidenum">
              <a:rPr lang="en-GB" smtClean="0"/>
              <a:t>9</a:t>
            </a:fld>
            <a:endParaRPr lang="en-GB"/>
          </a:p>
        </p:txBody>
      </p:sp>
    </p:spTree>
    <p:extLst>
      <p:ext uri="{BB962C8B-B14F-4D97-AF65-F5344CB8AC3E}">
        <p14:creationId xmlns:p14="http://schemas.microsoft.com/office/powerpoint/2010/main" val="4254862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15A5D27-1D57-4EFB-8C9D-0826E34DB897}" type="datetimeFigureOut">
              <a:rPr lang="en-GB" smtClean="0"/>
              <a:t>16/02/2026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34CB19-29E5-45DC-B1B4-605B1B48634C}" type="slidenum">
              <a:rPr lang="en-GB" smtClean="0"/>
              <a:t>‹#›</a:t>
            </a:fld>
            <a:endParaRPr lang="en-GB"/>
          </a:p>
        </p:txBody>
      </p:sp>
      <p:pic>
        <p:nvPicPr>
          <p:cNvPr id="7" name="Picture 6" descr="A red and black rectangular sign with white text&#10;&#10;Description automatically generated with low confidence">
            <a:extLst>
              <a:ext uri="{FF2B5EF4-FFF2-40B4-BE49-F238E27FC236}">
                <a16:creationId xmlns:a16="http://schemas.microsoft.com/office/drawing/2014/main" id="{CD7DF938-032F-EF71-7094-8C4B6BE2DA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4245535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3C91268-1211-48B9-8B77-FE344675B2C8}" type="datetimeFigureOut">
              <a:rPr lang="en-GB" smtClean="0"/>
              <a:t>16/02/2026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CCC859-1D34-4719-A88B-FF940B5A3B6E}" type="slidenum">
              <a:rPr lang="en-GB" smtClean="0"/>
              <a:t>‹#›</a:t>
            </a:fld>
            <a:endParaRPr lang="en-GB"/>
          </a:p>
        </p:txBody>
      </p:sp>
    </p:spTree>
    <p:extLst>
      <p:ext uri="{BB962C8B-B14F-4D97-AF65-F5344CB8AC3E}">
        <p14:creationId xmlns:p14="http://schemas.microsoft.com/office/powerpoint/2010/main" val="149834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3C91268-1211-48B9-8B77-FE344675B2C8}" type="datetimeFigureOut">
              <a:rPr lang="en-GB" smtClean="0"/>
              <a:t>16/02/2026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CCC859-1D34-4719-A88B-FF940B5A3B6E}" type="slidenum">
              <a:rPr lang="en-GB" smtClean="0"/>
              <a:t>‹#›</a:t>
            </a:fld>
            <a:endParaRPr lang="en-GB"/>
          </a:p>
        </p:txBody>
      </p:sp>
    </p:spTree>
    <p:extLst>
      <p:ext uri="{BB962C8B-B14F-4D97-AF65-F5344CB8AC3E}">
        <p14:creationId xmlns:p14="http://schemas.microsoft.com/office/powerpoint/2010/main" val="2818978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descr="A red and black rectangular sign with white text&#10;&#10;Description automatically generated with low confidence">
            <a:extLst>
              <a:ext uri="{FF2B5EF4-FFF2-40B4-BE49-F238E27FC236}">
                <a16:creationId xmlns:a16="http://schemas.microsoft.com/office/drawing/2014/main" id="{B05F3992-AC01-7651-FE82-6409CE6A9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4169452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descr="A red and black rectangular sign with white text&#10;&#10;Description automatically generated with low confidence">
            <a:extLst>
              <a:ext uri="{FF2B5EF4-FFF2-40B4-BE49-F238E27FC236}">
                <a16:creationId xmlns:a16="http://schemas.microsoft.com/office/drawing/2014/main" id="{B8DAB98E-95F0-01AF-AF0C-464AD078A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2717342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a:xfrm>
            <a:off x="432000" y="6365893"/>
            <a:ext cx="4114800" cy="226714"/>
          </a:xfrm>
          <a:prstGeom prst="rect">
            <a:avLst/>
          </a:prstGeom>
        </p:spPr>
        <p:txBody>
          <a:bodyPr rtlCol="0"/>
          <a:lstStyle/>
          <a:p>
            <a:pPr rtl="0"/>
            <a:endParaRPr lang="en-GB"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rtlCol="0"/>
          <a:lstStyle/>
          <a:p>
            <a:pPr algn="ctr" rtl="0"/>
            <a:fld id="{B67B645E-C5E5-4727-B977-D372A0AA71D9}" type="slidenum">
              <a:rPr lang="en-GB" noProof="0" smtClean="0"/>
              <a:pPr algn="ctr" rtl="0"/>
              <a:t>‹#›</a:t>
            </a:fld>
            <a:endParaRPr lang="en-GB" noProof="0"/>
          </a:p>
        </p:txBody>
      </p:sp>
      <p:sp>
        <p:nvSpPr>
          <p:cNvPr id="2" name="TextBox 1"/>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pic>
        <p:nvPicPr>
          <p:cNvPr id="5" name="Picture 4" descr="A red and black rectangular sign with white text&#10;&#10;Description automatically generated with low confidence">
            <a:extLst>
              <a:ext uri="{FF2B5EF4-FFF2-40B4-BE49-F238E27FC236}">
                <a16:creationId xmlns:a16="http://schemas.microsoft.com/office/drawing/2014/main" id="{8692AECD-702F-94F6-8899-187883D2A6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616349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rgbClr val="E5E5E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A879EA-00C1-43F2-5940-8094CE679154}"/>
              </a:ext>
            </a:extLst>
          </p:cNvPr>
          <p:cNvSpPr>
            <a:spLocks noGrp="1"/>
          </p:cNvSpPr>
          <p:nvPr>
            <p:ph type="title"/>
          </p:nvPr>
        </p:nvSpPr>
        <p:spPr>
          <a:xfrm>
            <a:off x="496037" y="424118"/>
            <a:ext cx="11202383" cy="1325563"/>
          </a:xfrm>
          <a:prstGeom prst="rect">
            <a:avLst/>
          </a:prstGeom>
        </p:spPr>
        <p:txBody>
          <a:bodyPr>
            <a:normAutofit/>
          </a:bodyPr>
          <a:lstStyle>
            <a:lvl1pPr>
              <a:defRPr sz="4400" b="1">
                <a:latin typeface="Myriad Pro" panose="020B0503030403020204" pitchFamily="34" charset="0"/>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1E147DD9-CC57-7FE2-31DE-805F8BD91963}"/>
              </a:ext>
            </a:extLst>
          </p:cNvPr>
          <p:cNvSpPr>
            <a:spLocks noGrp="1"/>
          </p:cNvSpPr>
          <p:nvPr>
            <p:ph type="body" sz="quarter" idx="10" hasCustomPrompt="1"/>
          </p:nvPr>
        </p:nvSpPr>
        <p:spPr>
          <a:xfrm>
            <a:off x="2873930" y="6196626"/>
            <a:ext cx="7678463" cy="458788"/>
          </a:xfrm>
          <a:prstGeom prst="rect">
            <a:avLst/>
          </a:prstGeom>
        </p:spPr>
        <p:txBody>
          <a:bodyPr/>
          <a:lstStyle>
            <a:lvl1pPr marL="0" indent="0" algn="ctr">
              <a:buNone/>
              <a:defRPr sz="2200" b="1">
                <a:solidFill>
                  <a:srgbClr val="ED1C2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INSERTURL.lgfl.net</a:t>
            </a:r>
            <a:endParaRPr lang="en-GB"/>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02597BAB-F481-C7B3-C7C8-47CCF48C16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881" y="5822419"/>
            <a:ext cx="1138599" cy="801436"/>
          </a:xfrm>
          <a:prstGeom prst="rect">
            <a:avLst/>
          </a:prstGeom>
        </p:spPr>
      </p:pic>
      <p:pic>
        <p:nvPicPr>
          <p:cNvPr id="3" name="Picture 2" descr="A group of people hugging&#10;&#10;Description automatically generated">
            <a:extLst>
              <a:ext uri="{FF2B5EF4-FFF2-40B4-BE49-F238E27FC236}">
                <a16:creationId xmlns:a16="http://schemas.microsoft.com/office/drawing/2014/main" id="{9918B645-C09F-6823-38CE-DE391BDA07ED}"/>
              </a:ext>
            </a:extLst>
          </p:cNvPr>
          <p:cNvPicPr>
            <a:picLocks noChangeAspect="1"/>
          </p:cNvPicPr>
          <p:nvPr userDrawn="1"/>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331332" y="5361813"/>
            <a:ext cx="1714872" cy="1370529"/>
          </a:xfrm>
          <a:prstGeom prst="rect">
            <a:avLst/>
          </a:prstGeom>
        </p:spPr>
      </p:pic>
    </p:spTree>
    <p:extLst>
      <p:ext uri="{BB962C8B-B14F-4D97-AF65-F5344CB8AC3E}">
        <p14:creationId xmlns:p14="http://schemas.microsoft.com/office/powerpoint/2010/main" val="2585631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3C91268-1211-48B9-8B77-FE344675B2C8}" type="datetimeFigureOut">
              <a:rPr lang="en-GB" smtClean="0"/>
              <a:t>16/02/2026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CCC859-1D34-4719-A88B-FF940B5A3B6E}" type="slidenum">
              <a:rPr lang="en-GB" smtClean="0"/>
              <a:t>‹#›</a:t>
            </a:fld>
            <a:endParaRPr lang="en-GB"/>
          </a:p>
        </p:txBody>
      </p:sp>
    </p:spTree>
    <p:extLst>
      <p:ext uri="{BB962C8B-B14F-4D97-AF65-F5344CB8AC3E}">
        <p14:creationId xmlns:p14="http://schemas.microsoft.com/office/powerpoint/2010/main" val="4021889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3C91268-1211-48B9-8B77-FE344675B2C8}" type="datetimeFigureOut">
              <a:rPr lang="en-GB" smtClean="0"/>
              <a:t>16/02/2026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CCC859-1D34-4719-A88B-FF940B5A3B6E}" type="slidenum">
              <a:rPr lang="en-GB" smtClean="0"/>
              <a:t>‹#›</a:t>
            </a:fld>
            <a:endParaRPr lang="en-GB"/>
          </a:p>
        </p:txBody>
      </p:sp>
    </p:spTree>
    <p:extLst>
      <p:ext uri="{BB962C8B-B14F-4D97-AF65-F5344CB8AC3E}">
        <p14:creationId xmlns:p14="http://schemas.microsoft.com/office/powerpoint/2010/main" val="382781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1938059-8574-4237-B9E5-470044E135F4}" type="datetimeFigureOut">
              <a:rPr lang="en-GB" smtClean="0"/>
              <a:t>16/02/2026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42D2BD-1AC1-4AD0-B1AE-0D1457A0C57B}" type="slidenum">
              <a:rPr lang="en-GB" smtClean="0"/>
              <a:t>‹#›</a:t>
            </a:fld>
            <a:endParaRPr lang="en-GB"/>
          </a:p>
        </p:txBody>
      </p:sp>
      <p:pic>
        <p:nvPicPr>
          <p:cNvPr id="8" name="Picture 7" descr="Text&#10;&#10;Description automatically generated">
            <a:extLst>
              <a:ext uri="{FF2B5EF4-FFF2-40B4-BE49-F238E27FC236}">
                <a16:creationId xmlns:a16="http://schemas.microsoft.com/office/drawing/2014/main" id="{76C849B1-7797-6B2B-B7B2-019060A298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1242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3C91268-1211-48B9-8B77-FE344675B2C8}" type="datetimeFigureOut">
              <a:rPr lang="en-GB" smtClean="0"/>
              <a:t>16/02/2026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9CCC859-1D34-4719-A88B-FF940B5A3B6E}" type="slidenum">
              <a:rPr lang="en-GB" smtClean="0"/>
              <a:t>‹#›</a:t>
            </a:fld>
            <a:endParaRPr lang="en-GB"/>
          </a:p>
        </p:txBody>
      </p:sp>
    </p:spTree>
    <p:extLst>
      <p:ext uri="{BB962C8B-B14F-4D97-AF65-F5344CB8AC3E}">
        <p14:creationId xmlns:p14="http://schemas.microsoft.com/office/powerpoint/2010/main" val="1097383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3C91268-1211-48B9-8B77-FE344675B2C8}" type="datetimeFigureOut">
              <a:rPr lang="en-GB" smtClean="0"/>
              <a:t>16/02/2026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9CCC859-1D34-4719-A88B-FF940B5A3B6E}" type="slidenum">
              <a:rPr lang="en-GB" smtClean="0"/>
              <a:t>‹#›</a:t>
            </a:fld>
            <a:endParaRPr lang="en-GB"/>
          </a:p>
        </p:txBody>
      </p:sp>
    </p:spTree>
    <p:extLst>
      <p:ext uri="{BB962C8B-B14F-4D97-AF65-F5344CB8AC3E}">
        <p14:creationId xmlns:p14="http://schemas.microsoft.com/office/powerpoint/2010/main" val="174583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C91268-1211-48B9-8B77-FE344675B2C8}" type="datetimeFigureOut">
              <a:rPr lang="en-GB" smtClean="0"/>
              <a:t>16/02/2026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9CCC859-1D34-4719-A88B-FF940B5A3B6E}" type="slidenum">
              <a:rPr lang="en-GB" smtClean="0"/>
              <a:t>‹#›</a:t>
            </a:fld>
            <a:endParaRPr lang="en-GB"/>
          </a:p>
        </p:txBody>
      </p:sp>
    </p:spTree>
    <p:extLst>
      <p:ext uri="{BB962C8B-B14F-4D97-AF65-F5344CB8AC3E}">
        <p14:creationId xmlns:p14="http://schemas.microsoft.com/office/powerpoint/2010/main" val="3285372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3C91268-1211-48B9-8B77-FE344675B2C8}" type="datetimeFigureOut">
              <a:rPr lang="en-GB" smtClean="0"/>
              <a:t>16/02/2026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9CCC859-1D34-4719-A88B-FF940B5A3B6E}" type="slidenum">
              <a:rPr lang="en-GB" smtClean="0"/>
              <a:t>‹#›</a:t>
            </a:fld>
            <a:endParaRPr lang="en-GB"/>
          </a:p>
        </p:txBody>
      </p:sp>
    </p:spTree>
    <p:extLst>
      <p:ext uri="{BB962C8B-B14F-4D97-AF65-F5344CB8AC3E}">
        <p14:creationId xmlns:p14="http://schemas.microsoft.com/office/powerpoint/2010/main" val="2788423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3C91268-1211-48B9-8B77-FE344675B2C8}" type="datetimeFigureOut">
              <a:rPr lang="en-GB" smtClean="0"/>
              <a:t>16/02/2026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9CCC859-1D34-4719-A88B-FF940B5A3B6E}" type="slidenum">
              <a:rPr lang="en-GB" smtClean="0"/>
              <a:t>‹#›</a:t>
            </a:fld>
            <a:endParaRPr lang="en-GB"/>
          </a:p>
        </p:txBody>
      </p:sp>
    </p:spTree>
    <p:extLst>
      <p:ext uri="{BB962C8B-B14F-4D97-AF65-F5344CB8AC3E}">
        <p14:creationId xmlns:p14="http://schemas.microsoft.com/office/powerpoint/2010/main" val="1063949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91268-1211-48B9-8B77-FE344675B2C8}" type="datetimeFigureOut">
              <a:rPr lang="en-GB" smtClean="0"/>
              <a:t>16/02/2026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CC859-1D34-4719-A88B-FF940B5A3B6E}" type="slidenum">
              <a:rPr lang="en-GB" smtClean="0"/>
              <a:t>‹#›</a:t>
            </a:fld>
            <a:endParaRPr lang="en-GB"/>
          </a:p>
        </p:txBody>
      </p:sp>
    </p:spTree>
    <p:extLst>
      <p:ext uri="{BB962C8B-B14F-4D97-AF65-F5344CB8AC3E}">
        <p14:creationId xmlns:p14="http://schemas.microsoft.com/office/powerpoint/2010/main" val="51428757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50" r:id="rId13"/>
    <p:sldLayoutId id="2147483663" r:id="rId14"/>
    <p:sldLayoutId id="214748366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s://parentsafe.lgfl.net/digital-family-agreement" TargetMode="External"/><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29.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30.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hyperlink" Target="http://www.internetmatters.org/parental-controls/"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3.png"/><Relationship Id="rId7" Type="http://schemas.openxmlformats.org/officeDocument/2006/relationships/hyperlink" Target="https://www.internetmatters.org/parental-controls/smartphones-and-other-devices/windows-11-parental-controls/"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s://www.internetmatters.org/parental-controls/smartphones-and-other-devices/apple-iphone-and-ipad-parental-control-guide/" TargetMode="External"/><Relationship Id="rId5" Type="http://schemas.openxmlformats.org/officeDocument/2006/relationships/hyperlink" Target="https://www.internetmatters.org/parental-controls/smartphones-and-other-devices/google-family-link/" TargetMode="External"/><Relationship Id="rId10" Type="http://schemas.openxmlformats.org/officeDocument/2006/relationships/hyperlink" Target="https://edition.cnn.com/2025/12/02/business/video/iphone-android-parental-controls-kids-digvid" TargetMode="External"/><Relationship Id="rId4" Type="http://schemas.openxmlformats.org/officeDocument/2006/relationships/hyperlink" Target="https://parentsafe.lgfl.net/" TargetMode="External"/><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6.png"/><Relationship Id="rId7"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hyperlink" Target="http://www.commonsensemedia.org/"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www.youtube.com/watch?v=sEJWEiznvPk" TargetMode="External"/><Relationship Id="rId5" Type="http://schemas.openxmlformats.org/officeDocument/2006/relationships/hyperlink" Target="https://www.youtube.com/watch?v=pB9zfwAtEbM" TargetMode="Externa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ideo" Target="https://www.youtube.com/embed/EKUgIDDP1aw?feature=oembed" TargetMode="External"/><Relationship Id="rId5" Type="http://schemas.openxmlformats.org/officeDocument/2006/relationships/image" Target="../media/image17.jpeg"/><Relationship Id="rId4" Type="http://schemas.openxmlformats.org/officeDocument/2006/relationships/hyperlink" Target="https://youtu.be/EKUgIDDP1aw?si=qvYK1fRf4WDXIKH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1CA2F4E-D38E-54FC-30D9-B0AE0B18E38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EADDC60-7F1D-233E-6A52-FB8EB3E59C38}"/>
              </a:ext>
            </a:extLst>
          </p:cNvPr>
          <p:cNvSpPr/>
          <p:nvPr/>
        </p:nvSpPr>
        <p:spPr>
          <a:xfrm>
            <a:off x="9709" y="4527"/>
            <a:ext cx="12172581" cy="1298392"/>
          </a:xfrm>
          <a:prstGeom prst="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b">
            <a:normAutofit fontScale="85000" lnSpcReduction="10000"/>
          </a:bodyPr>
          <a:lstStyle/>
          <a:p>
            <a:pPr algn="ctr">
              <a:lnSpc>
                <a:spcPct val="90000"/>
              </a:lnSpc>
              <a:spcBef>
                <a:spcPct val="0"/>
              </a:spcBef>
              <a:spcAft>
                <a:spcPts val="600"/>
              </a:spcAft>
            </a:pPr>
            <a:r>
              <a:rPr lang="en-US" sz="6600" b="1" dirty="0">
                <a:solidFill>
                  <a:schemeClr val="bg1"/>
                </a:solidFill>
                <a:ea typeface="+mj-ea"/>
                <a:cs typeface="+mj-cs"/>
              </a:rPr>
              <a:t>  PARENT ONLINE SAFETY WORKSHOP</a:t>
            </a:r>
            <a:r>
              <a:rPr lang="en-US" sz="4400" dirty="0">
                <a:solidFill>
                  <a:schemeClr val="bg1"/>
                </a:solidFill>
                <a:ea typeface="+mj-ea"/>
                <a:cs typeface="+mj-cs"/>
              </a:rPr>
              <a:t> </a:t>
            </a:r>
          </a:p>
        </p:txBody>
      </p:sp>
      <p:pic>
        <p:nvPicPr>
          <p:cNvPr id="15" name="Picture 2" descr="Internet safety for children | Keep your child safe online - CBeebies - BBC">
            <a:extLst>
              <a:ext uri="{FF2B5EF4-FFF2-40B4-BE49-F238E27FC236}">
                <a16:creationId xmlns:a16="http://schemas.microsoft.com/office/drawing/2014/main" id="{6356B6B5-399C-4EE7-B2ED-C84E66D00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65" r="16728"/>
          <a:stretch/>
        </p:blipFill>
        <p:spPr bwMode="auto">
          <a:xfrm>
            <a:off x="112084" y="1104233"/>
            <a:ext cx="2389079" cy="30392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2EC9E86-990E-651A-2EE2-D2086823ED8A}"/>
              </a:ext>
            </a:extLst>
          </p:cNvPr>
          <p:cNvPicPr>
            <a:picLocks noChangeAspect="1"/>
          </p:cNvPicPr>
          <p:nvPr/>
        </p:nvPicPr>
        <p:blipFill rotWithShape="1">
          <a:blip r:embed="rId4"/>
          <a:srcRect r="10807"/>
          <a:stretch/>
        </p:blipFill>
        <p:spPr>
          <a:xfrm>
            <a:off x="4041479" y="2376468"/>
            <a:ext cx="3782823" cy="1925434"/>
          </a:xfrm>
          <a:prstGeom prst="rect">
            <a:avLst/>
          </a:prstGeom>
          <a:ln>
            <a:noFill/>
          </a:ln>
          <a:effectLst>
            <a:outerShdw blurRad="292100" dist="139700" dir="2700000" algn="tl" rotWithShape="0">
              <a:srgbClr val="333333">
                <a:alpha val="65000"/>
              </a:srgbClr>
            </a:outerShdw>
          </a:effectLst>
        </p:spPr>
      </p:pic>
      <p:pic>
        <p:nvPicPr>
          <p:cNvPr id="14" name="Picture 4" descr="Free dialog tip advice illustration">
            <a:extLst>
              <a:ext uri="{FF2B5EF4-FFF2-40B4-BE49-F238E27FC236}">
                <a16:creationId xmlns:a16="http://schemas.microsoft.com/office/drawing/2014/main" id="{CD109342-0D7E-762C-7071-3CCF42E0B1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54689">
            <a:off x="10466932" y="2336677"/>
            <a:ext cx="1415381" cy="10062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ree did you know speech balloon message illustration">
            <a:extLst>
              <a:ext uri="{FF2B5EF4-FFF2-40B4-BE49-F238E27FC236}">
                <a16:creationId xmlns:a16="http://schemas.microsoft.com/office/drawing/2014/main" id="{3BDB99F9-7DA0-ACFD-1F0C-8C8BB292B1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52745">
            <a:off x="3187119" y="3779676"/>
            <a:ext cx="1635271" cy="1635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88ECD725-D197-7C90-3220-62CDB537F6EF}"/>
              </a:ext>
            </a:extLst>
          </p:cNvPr>
          <p:cNvPicPr>
            <a:picLocks noChangeAspect="1"/>
          </p:cNvPicPr>
          <p:nvPr/>
        </p:nvPicPr>
        <p:blipFill>
          <a:blip r:embed="rId7"/>
          <a:stretch>
            <a:fillRect/>
          </a:stretch>
        </p:blipFill>
        <p:spPr>
          <a:xfrm rot="366788">
            <a:off x="8207275" y="2820432"/>
            <a:ext cx="2348765" cy="165652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696433A-6D7A-3281-0D3C-4E4BC29879AD}"/>
              </a:ext>
            </a:extLst>
          </p:cNvPr>
          <p:cNvPicPr>
            <a:picLocks noChangeAspect="1"/>
          </p:cNvPicPr>
          <p:nvPr/>
        </p:nvPicPr>
        <p:blipFill>
          <a:blip r:embed="rId8"/>
          <a:stretch>
            <a:fillRect/>
          </a:stretch>
        </p:blipFill>
        <p:spPr>
          <a:xfrm>
            <a:off x="2570429" y="5228481"/>
            <a:ext cx="4180721" cy="1529035"/>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65DD4F6A-9289-B7FA-A504-B998D2406DFD}"/>
              </a:ext>
            </a:extLst>
          </p:cNvPr>
          <p:cNvPicPr>
            <a:picLocks noChangeAspect="1"/>
          </p:cNvPicPr>
          <p:nvPr/>
        </p:nvPicPr>
        <p:blipFill>
          <a:blip r:embed="rId9"/>
          <a:stretch>
            <a:fillRect/>
          </a:stretch>
        </p:blipFill>
        <p:spPr>
          <a:xfrm rot="21031084">
            <a:off x="7070360" y="4087535"/>
            <a:ext cx="2279655" cy="1783607"/>
          </a:xfrm>
          <a:prstGeom prst="rect">
            <a:avLst/>
          </a:prstGeom>
          <a:ln>
            <a:noFill/>
          </a:ln>
          <a:effectLst>
            <a:outerShdw blurRad="292100" dist="139700" dir="2700000" algn="tl" rotWithShape="0">
              <a:srgbClr val="333333">
                <a:alpha val="65000"/>
              </a:srgbClr>
            </a:outerShdw>
          </a:effectLst>
        </p:spPr>
      </p:pic>
      <p:pic>
        <p:nvPicPr>
          <p:cNvPr id="16" name="Picture 6" descr="Free speech bubble talking chat illustration">
            <a:extLst>
              <a:ext uri="{FF2B5EF4-FFF2-40B4-BE49-F238E27FC236}">
                <a16:creationId xmlns:a16="http://schemas.microsoft.com/office/drawing/2014/main" id="{A320F6BB-2ACE-4838-85AA-72D93EF866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0550" y="4756698"/>
            <a:ext cx="1331102" cy="133110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4" descr="Free iphone cellphone smartphone illustration">
            <a:extLst>
              <a:ext uri="{FF2B5EF4-FFF2-40B4-BE49-F238E27FC236}">
                <a16:creationId xmlns:a16="http://schemas.microsoft.com/office/drawing/2014/main" id="{C7A13629-99F1-7DD5-46E0-8640356247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94926" y="5540994"/>
            <a:ext cx="1167744" cy="11919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2E82C6B-19BF-5693-3D69-89BE2311A739}"/>
              </a:ext>
            </a:extLst>
          </p:cNvPr>
          <p:cNvPicPr>
            <a:picLocks noChangeAspect="1"/>
          </p:cNvPicPr>
          <p:nvPr/>
        </p:nvPicPr>
        <p:blipFill rotWithShape="1">
          <a:blip r:embed="rId12"/>
          <a:srcRect l="8906" r="50642"/>
          <a:stretch/>
        </p:blipFill>
        <p:spPr>
          <a:xfrm>
            <a:off x="816965" y="3294197"/>
            <a:ext cx="2417150" cy="2608766"/>
          </a:xfrm>
          <a:prstGeom prst="rect">
            <a:avLst/>
          </a:prstGeom>
          <a:ln>
            <a:noFill/>
          </a:ln>
          <a:effectLst>
            <a:outerShdw blurRad="292100" dist="139700" dir="2700000" algn="tl" rotWithShape="0">
              <a:srgbClr val="333333">
                <a:alpha val="65000"/>
              </a:srgbClr>
            </a:outerShdw>
          </a:effectLst>
        </p:spPr>
      </p:pic>
      <p:pic>
        <p:nvPicPr>
          <p:cNvPr id="13" name="Picture 2" descr="Woodbury C of E School - Home">
            <a:extLst>
              <a:ext uri="{FF2B5EF4-FFF2-40B4-BE49-F238E27FC236}">
                <a16:creationId xmlns:a16="http://schemas.microsoft.com/office/drawing/2014/main" id="{30FB5353-1444-3162-54CF-3ACEA1FC16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121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57AD79-BC4A-9DAB-2B1F-8C368F9471F8}"/>
              </a:ext>
            </a:extLst>
          </p:cNvPr>
          <p:cNvSpPr txBox="1"/>
          <p:nvPr/>
        </p:nvSpPr>
        <p:spPr>
          <a:xfrm>
            <a:off x="3048456" y="2888186"/>
            <a:ext cx="6096912" cy="646331"/>
          </a:xfrm>
          <a:prstGeom prst="rect">
            <a:avLst/>
          </a:prstGeom>
          <a:noFill/>
        </p:spPr>
        <p:txBody>
          <a:bodyPr wrap="square">
            <a:spAutoFit/>
          </a:bodyPr>
          <a:lstStyle/>
          <a:p>
            <a:pPr algn="ctr"/>
            <a:r>
              <a:rPr lang="en-GB" dirty="0">
                <a:solidFill>
                  <a:schemeClr val="accent5">
                    <a:lumMod val="75000"/>
                  </a:schemeClr>
                </a:solidFill>
              </a:rPr>
              <a:t>What questions could you ask your child about their online activity to encourage open conversation?</a:t>
            </a:r>
          </a:p>
        </p:txBody>
      </p:sp>
      <p:sp>
        <p:nvSpPr>
          <p:cNvPr id="7" name="Rectangle 6">
            <a:extLst>
              <a:ext uri="{FF2B5EF4-FFF2-40B4-BE49-F238E27FC236}">
                <a16:creationId xmlns:a16="http://schemas.microsoft.com/office/drawing/2014/main" id="{9352C724-7138-9262-47B9-C14B55CF7426}"/>
              </a:ext>
            </a:extLst>
          </p:cNvPr>
          <p:cNvSpPr/>
          <p:nvPr/>
        </p:nvSpPr>
        <p:spPr>
          <a:xfrm>
            <a:off x="0" y="5779337"/>
            <a:ext cx="1817849" cy="10786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Woodbury C of E School - Home">
            <a:extLst>
              <a:ext uri="{FF2B5EF4-FFF2-40B4-BE49-F238E27FC236}">
                <a16:creationId xmlns:a16="http://schemas.microsoft.com/office/drawing/2014/main" id="{C46DEAE6-58EF-4D89-6DE3-7B97A9354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367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6ECA5-1C26-0092-F16F-7356E1C7D49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772A8D-145C-3DFC-4662-796699FA701B}"/>
              </a:ext>
            </a:extLst>
          </p:cNvPr>
          <p:cNvSpPr/>
          <p:nvPr/>
        </p:nvSpPr>
        <p:spPr>
          <a:xfrm>
            <a:off x="0" y="5779337"/>
            <a:ext cx="1817849" cy="10786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oster of a child's guide to online learning&#10;&#10;AI-generated content may be incorrect.">
            <a:extLst>
              <a:ext uri="{FF2B5EF4-FFF2-40B4-BE49-F238E27FC236}">
                <a16:creationId xmlns:a16="http://schemas.microsoft.com/office/drawing/2014/main" id="{50D6A0BE-2ED2-E4AB-F4DF-E0CD92A99A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8312" y="0"/>
            <a:ext cx="5485184" cy="6858000"/>
          </a:xfrm>
          <a:prstGeom prst="rect">
            <a:avLst/>
          </a:prstGeom>
          <a:noFill/>
          <a:ln>
            <a:noFill/>
          </a:ln>
        </p:spPr>
      </p:pic>
      <p:pic>
        <p:nvPicPr>
          <p:cNvPr id="5" name="Picture 2" descr="Woodbury C of E School - Home">
            <a:extLst>
              <a:ext uri="{FF2B5EF4-FFF2-40B4-BE49-F238E27FC236}">
                <a16:creationId xmlns:a16="http://schemas.microsoft.com/office/drawing/2014/main" id="{4C31F688-3CDD-B5AF-AACC-4F731D1A8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695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210559-FA13-EFF9-B35E-9A9324564E5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798443-7EB3-4698-9C45-EA843368FDE3}"/>
              </a:ext>
            </a:extLst>
          </p:cNvPr>
          <p:cNvSpPr txBox="1"/>
          <p:nvPr/>
        </p:nvSpPr>
        <p:spPr>
          <a:xfrm>
            <a:off x="211825" y="1075570"/>
            <a:ext cx="4902496" cy="3600986"/>
          </a:xfrm>
          <a:prstGeom prst="rect">
            <a:avLst/>
          </a:prstGeom>
          <a:noFill/>
        </p:spPr>
        <p:txBody>
          <a:bodyPr wrap="square" rtlCol="0">
            <a:spAutoFit/>
          </a:bodyPr>
          <a:lstStyle/>
          <a:p>
            <a:r>
              <a:rPr lang="en-GB" sz="2400" b="1" dirty="0">
                <a:solidFill>
                  <a:srgbClr val="C00000"/>
                </a:solidFill>
              </a:rPr>
              <a:t>Why not have a family agreement to: </a:t>
            </a:r>
          </a:p>
          <a:p>
            <a:pPr marL="342900" indent="-342900">
              <a:buFont typeface="Arial" panose="020B0604020202020204" pitchFamily="34" charset="0"/>
              <a:buChar char="•"/>
            </a:pPr>
            <a:endParaRPr lang="en-GB" sz="2000" dirty="0">
              <a:solidFill>
                <a:srgbClr val="C00000"/>
              </a:solidFill>
            </a:endParaRPr>
          </a:p>
          <a:p>
            <a:pPr marL="342900" indent="-342900">
              <a:buFont typeface="Arial" panose="020B0604020202020204" pitchFamily="34" charset="0"/>
              <a:buChar char="•"/>
            </a:pPr>
            <a:r>
              <a:rPr lang="en-GB" sz="2000" b="1" dirty="0"/>
              <a:t>clarify</a:t>
            </a:r>
            <a:r>
              <a:rPr lang="en-GB" sz="2000" dirty="0"/>
              <a:t> what is allowed...or not</a:t>
            </a:r>
          </a:p>
          <a:p>
            <a:endParaRPr lang="en-GB" sz="2000" dirty="0"/>
          </a:p>
          <a:p>
            <a:pPr marL="342900" indent="-342900">
              <a:buFont typeface="Arial" panose="020B0604020202020204" pitchFamily="34" charset="0"/>
              <a:buChar char="•"/>
            </a:pPr>
            <a:r>
              <a:rPr lang="en-GB" sz="2000" b="1" dirty="0"/>
              <a:t>establish</a:t>
            </a:r>
            <a:r>
              <a:rPr lang="en-GB" sz="2000" dirty="0"/>
              <a:t> ground rules like no phones at the table or in the bedroom at night-time</a:t>
            </a:r>
          </a:p>
          <a:p>
            <a:endParaRPr lang="en-GB" sz="2000" dirty="0"/>
          </a:p>
          <a:p>
            <a:pPr marL="342900" indent="-342900">
              <a:buFont typeface="Arial" panose="020B0604020202020204" pitchFamily="34" charset="0"/>
              <a:buChar char="•"/>
            </a:pPr>
            <a:r>
              <a:rPr lang="en-GB" sz="2000" b="1" dirty="0"/>
              <a:t>agree</a:t>
            </a:r>
            <a:r>
              <a:rPr lang="en-GB" sz="2000" dirty="0"/>
              <a:t> </a:t>
            </a:r>
            <a:r>
              <a:rPr lang="en-GB" sz="2000" dirty="0">
                <a:solidFill>
                  <a:srgbClr val="00B050"/>
                </a:solidFill>
              </a:rPr>
              <a:t>shared </a:t>
            </a:r>
            <a:r>
              <a:rPr lang="en-GB" sz="2000" dirty="0"/>
              <a:t>expectations to reduce arguments and keep everyone safe &amp; healthy</a:t>
            </a:r>
          </a:p>
          <a:p>
            <a:endParaRPr lang="en-GB" sz="2400" b="1" dirty="0"/>
          </a:p>
        </p:txBody>
      </p:sp>
      <p:sp>
        <p:nvSpPr>
          <p:cNvPr id="8" name="TextBox 7">
            <a:extLst>
              <a:ext uri="{FF2B5EF4-FFF2-40B4-BE49-F238E27FC236}">
                <a16:creationId xmlns:a16="http://schemas.microsoft.com/office/drawing/2014/main" id="{18E08B5F-C18F-4EDB-A30B-F2E576142D71}"/>
              </a:ext>
            </a:extLst>
          </p:cNvPr>
          <p:cNvSpPr txBox="1"/>
          <p:nvPr/>
        </p:nvSpPr>
        <p:spPr>
          <a:xfrm>
            <a:off x="211825" y="5124365"/>
            <a:ext cx="7624034" cy="461665"/>
          </a:xfrm>
          <a:prstGeom prst="rect">
            <a:avLst/>
          </a:prstGeom>
          <a:noFill/>
        </p:spPr>
        <p:txBody>
          <a:bodyPr wrap="square">
            <a:spAutoFit/>
          </a:bodyPr>
          <a:lstStyle/>
          <a:p>
            <a:r>
              <a:rPr lang="en-GB" sz="2400" dirty="0"/>
              <a:t>Download it at </a:t>
            </a:r>
            <a:r>
              <a:rPr lang="en-GB" sz="2400" dirty="0">
                <a:hlinkClick r:id="rId3"/>
              </a:rPr>
              <a:t>parentsafe.lgfl.net/digital-family-agreement</a:t>
            </a:r>
            <a:endParaRPr lang="en-GB" sz="2400" dirty="0"/>
          </a:p>
        </p:txBody>
      </p:sp>
      <p:pic>
        <p:nvPicPr>
          <p:cNvPr id="6" name="Picture 5">
            <a:extLst>
              <a:ext uri="{FF2B5EF4-FFF2-40B4-BE49-F238E27FC236}">
                <a16:creationId xmlns:a16="http://schemas.microsoft.com/office/drawing/2014/main" id="{5109A01F-9746-259B-D694-27701CCAD6E5}"/>
              </a:ext>
            </a:extLst>
          </p:cNvPr>
          <p:cNvPicPr>
            <a:picLocks noChangeAspect="1"/>
          </p:cNvPicPr>
          <p:nvPr/>
        </p:nvPicPr>
        <p:blipFill>
          <a:blip r:embed="rId4"/>
          <a:stretch>
            <a:fillRect/>
          </a:stretch>
        </p:blipFill>
        <p:spPr>
          <a:xfrm>
            <a:off x="5402031" y="431848"/>
            <a:ext cx="6332769" cy="424470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0F869F2-2BB5-61A5-CD2F-F95E66985BDE}"/>
              </a:ext>
            </a:extLst>
          </p:cNvPr>
          <p:cNvPicPr>
            <a:picLocks noChangeAspect="1"/>
          </p:cNvPicPr>
          <p:nvPr/>
        </p:nvPicPr>
        <p:blipFill>
          <a:blip r:embed="rId5"/>
          <a:srcRect l="16215" r="14616"/>
          <a:stretch/>
        </p:blipFill>
        <p:spPr>
          <a:xfrm>
            <a:off x="8645912" y="4989213"/>
            <a:ext cx="3088888" cy="1638442"/>
          </a:xfrm>
          <a:prstGeom prst="rect">
            <a:avLst/>
          </a:prstGeom>
        </p:spPr>
      </p:pic>
      <p:pic>
        <p:nvPicPr>
          <p:cNvPr id="4" name="Picture 3" descr="Free dialog tip advice illustration">
            <a:extLst>
              <a:ext uri="{FF2B5EF4-FFF2-40B4-BE49-F238E27FC236}">
                <a16:creationId xmlns:a16="http://schemas.microsoft.com/office/drawing/2014/main" id="{B457BF5D-87E7-CAA7-D67B-1CD59010B2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287" y="82082"/>
            <a:ext cx="1663215" cy="11824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oodbury C of E School - Home">
            <a:extLst>
              <a:ext uri="{FF2B5EF4-FFF2-40B4-BE49-F238E27FC236}">
                <a16:creationId xmlns:a16="http://schemas.microsoft.com/office/drawing/2014/main" id="{0C34CC73-2018-FFE4-7095-17B7B9CC99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08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8C8B85-BAAF-C5D8-5289-65B4D088B1F3}"/>
              </a:ext>
            </a:extLst>
          </p:cNvPr>
          <p:cNvPicPr>
            <a:picLocks noChangeAspect="1"/>
          </p:cNvPicPr>
          <p:nvPr/>
        </p:nvPicPr>
        <p:blipFill>
          <a:blip r:embed="rId3"/>
          <a:stretch>
            <a:fillRect/>
          </a:stretch>
        </p:blipFill>
        <p:spPr>
          <a:xfrm>
            <a:off x="1371600" y="169530"/>
            <a:ext cx="9043639" cy="6239409"/>
          </a:xfrm>
          <a:prstGeom prst="rect">
            <a:avLst/>
          </a:prstGeom>
        </p:spPr>
      </p:pic>
      <p:cxnSp>
        <p:nvCxnSpPr>
          <p:cNvPr id="3" name="Straight Connector 2">
            <a:extLst>
              <a:ext uri="{FF2B5EF4-FFF2-40B4-BE49-F238E27FC236}">
                <a16:creationId xmlns:a16="http://schemas.microsoft.com/office/drawing/2014/main" id="{C5D68C4C-8EC3-AD27-08FD-6D2B2C72526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C1C65D6-2E4D-434E-B7C4-29266B979FFC}"/>
              </a:ext>
            </a:extLst>
          </p:cNvPr>
          <p:cNvSpPr txBox="1"/>
          <p:nvPr/>
        </p:nvSpPr>
        <p:spPr>
          <a:xfrm>
            <a:off x="4505412" y="6396335"/>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2" descr="Woodbury C of E School - Home">
            <a:extLst>
              <a:ext uri="{FF2B5EF4-FFF2-40B4-BE49-F238E27FC236}">
                <a16:creationId xmlns:a16="http://schemas.microsoft.com/office/drawing/2014/main" id="{4A407929-D947-004F-C79A-9B4F703CB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393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B5C077D-95B4-55A2-F4D3-409CEEA2081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5086316" y="5945371"/>
            <a:ext cx="3176080" cy="400110"/>
          </a:xfrm>
          <a:prstGeom prst="rect">
            <a:avLst/>
          </a:prstGeom>
          <a:noFill/>
        </p:spPr>
        <p:txBody>
          <a:bodyPr wrap="square" rtlCol="0">
            <a:spAutoFit/>
          </a:bodyPr>
          <a:lstStyle/>
          <a:p>
            <a:pPr>
              <a:spcAft>
                <a:spcPts val="600"/>
              </a:spcAft>
            </a:pPr>
            <a:r>
              <a:rPr lang="en-GB" sz="2000" b="1" dirty="0">
                <a:solidFill>
                  <a:srgbClr val="FF0000"/>
                </a:solidFill>
              </a:rPr>
              <a:t>parentsafe.lgfl.net</a:t>
            </a:r>
          </a:p>
        </p:txBody>
      </p:sp>
      <p:pic>
        <p:nvPicPr>
          <p:cNvPr id="8" name="Picture 7">
            <a:extLst>
              <a:ext uri="{FF2B5EF4-FFF2-40B4-BE49-F238E27FC236}">
                <a16:creationId xmlns:a16="http://schemas.microsoft.com/office/drawing/2014/main" id="{823A1315-CF4D-B323-B9D4-08D3B28187D9}"/>
              </a:ext>
            </a:extLst>
          </p:cNvPr>
          <p:cNvPicPr>
            <a:picLocks noChangeAspect="1"/>
          </p:cNvPicPr>
          <p:nvPr/>
        </p:nvPicPr>
        <p:blipFill rotWithShape="1">
          <a:blip r:embed="rId3"/>
          <a:srcRect l="4196" r="3157" b="5783"/>
          <a:stretch/>
        </p:blipFill>
        <p:spPr>
          <a:xfrm>
            <a:off x="1313969" y="591671"/>
            <a:ext cx="9689567" cy="5094514"/>
          </a:xfrm>
          <a:prstGeom prst="rect">
            <a:avLst/>
          </a:prstGeom>
          <a:ln>
            <a:noFill/>
          </a:ln>
          <a:effectLst>
            <a:outerShdw blurRad="292100" dist="139700" dir="2700000" algn="tl" rotWithShape="0">
              <a:srgbClr val="333333">
                <a:alpha val="65000"/>
              </a:srgbClr>
            </a:outerShdw>
          </a:effectLst>
        </p:spPr>
      </p:pic>
      <p:pic>
        <p:nvPicPr>
          <p:cNvPr id="4" name="Picture 2" descr="Woodbury C of E School - Home">
            <a:extLst>
              <a:ext uri="{FF2B5EF4-FFF2-40B4-BE49-F238E27FC236}">
                <a16:creationId xmlns:a16="http://schemas.microsoft.com/office/drawing/2014/main" id="{2FE76A9F-CA38-2113-7234-6268796B2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97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9595CFB-EB2B-5FF0-2A5B-A03622D67A2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SUPERVISION AND PARENTAL CONTROLS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E8A5146F-B173-FD2C-6763-6502F5391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pic>
        <p:nvPicPr>
          <p:cNvPr id="5" name="Picture 2" descr="Woodbury C of E School - Home">
            <a:extLst>
              <a:ext uri="{FF2B5EF4-FFF2-40B4-BE49-F238E27FC236}">
                <a16:creationId xmlns:a16="http://schemas.microsoft.com/office/drawing/2014/main" id="{079E21D9-EE40-FC77-5E1B-038EE405D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64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19936A2-9522-52FA-F137-A7E28848A4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94C1BD7-FF25-4C12-86BF-C0C40ECA0B16}"/>
              </a:ext>
            </a:extLst>
          </p:cNvPr>
          <p:cNvSpPr txBox="1"/>
          <p:nvPr/>
        </p:nvSpPr>
        <p:spPr>
          <a:xfrm>
            <a:off x="7352779" y="6486754"/>
            <a:ext cx="4728976"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56395" y="406358"/>
            <a:ext cx="8157029" cy="1077218"/>
          </a:xfrm>
          <a:prstGeom prst="rect">
            <a:avLst/>
          </a:prstGeom>
          <a:noFill/>
        </p:spPr>
        <p:txBody>
          <a:bodyPr wrap="square">
            <a:spAutoFit/>
          </a:bodyPr>
          <a:lstStyle/>
          <a:p>
            <a:r>
              <a:rPr lang="en-GB" sz="3200" b="1"/>
              <a:t>What </a:t>
            </a:r>
            <a:r>
              <a:rPr lang="en-GB" sz="3200" b="1">
                <a:solidFill>
                  <a:srgbClr val="FF0000"/>
                </a:solidFill>
              </a:rPr>
              <a:t>RULES</a:t>
            </a:r>
            <a:r>
              <a:rPr lang="en-GB" sz="3200" b="1"/>
              <a:t> do </a:t>
            </a:r>
            <a:r>
              <a:rPr lang="en-GB" sz="3200" b="1">
                <a:solidFill>
                  <a:srgbClr val="FF0000"/>
                </a:solidFill>
              </a:rPr>
              <a:t>YOU SET </a:t>
            </a:r>
            <a:r>
              <a:rPr lang="en-GB" sz="3200" b="1"/>
              <a:t>about being online?</a:t>
            </a:r>
          </a:p>
          <a:p>
            <a:r>
              <a:rPr lang="en-GB" sz="3200" b="1"/>
              <a:t>What do you do that </a:t>
            </a:r>
            <a:r>
              <a:rPr lang="en-GB" sz="3200" b="1">
                <a:solidFill>
                  <a:srgbClr val="FF0000"/>
                </a:solidFill>
              </a:rPr>
              <a:t>WORKS</a:t>
            </a:r>
            <a:r>
              <a:rPr lang="en-GB" sz="3200" b="1"/>
              <a:t>?</a:t>
            </a:r>
            <a:endParaRPr lang="en-GB" sz="3200"/>
          </a:p>
        </p:txBody>
      </p: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273A6B6-4C02-CCB2-A89C-F22203349811}"/>
              </a:ext>
            </a:extLst>
          </p:cNvPr>
          <p:cNvSpPr txBox="1"/>
          <p:nvPr/>
        </p:nvSpPr>
        <p:spPr>
          <a:xfrm>
            <a:off x="364564" y="2336776"/>
            <a:ext cx="2749463"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000" dirty="0"/>
              <a:t>While parental concerns in some areas have increased considerably, their </a:t>
            </a:r>
            <a:r>
              <a:rPr lang="en-GB" sz="2000" b="1" dirty="0"/>
              <a:t>enforcement of rules appears to be diminishing</a:t>
            </a:r>
            <a:r>
              <a:rPr lang="en-GB" sz="2000" dirty="0"/>
              <a:t>, partly due to parents’ </a:t>
            </a:r>
            <a:r>
              <a:rPr lang="en-GB" sz="2000" b="1" dirty="0">
                <a:solidFill>
                  <a:srgbClr val="C00000"/>
                </a:solidFill>
              </a:rPr>
              <a:t>resignation</a:t>
            </a:r>
            <a:r>
              <a:rPr lang="en-GB" sz="2000" dirty="0"/>
              <a:t> about their </a:t>
            </a:r>
            <a:r>
              <a:rPr lang="en-GB" sz="2000" b="1" dirty="0">
                <a:solidFill>
                  <a:srgbClr val="C00000"/>
                </a:solidFill>
              </a:rPr>
              <a:t>ability to intervene </a:t>
            </a:r>
            <a:r>
              <a:rPr lang="en-GB" sz="2000" dirty="0"/>
              <a:t>in their children’s online lives.</a:t>
            </a:r>
          </a:p>
        </p:txBody>
      </p:sp>
      <p:pic>
        <p:nvPicPr>
          <p:cNvPr id="8" name="Picture 7" descr="Free speech bubble talking chat illustration">
            <a:extLst>
              <a:ext uri="{FF2B5EF4-FFF2-40B4-BE49-F238E27FC236}">
                <a16:creationId xmlns:a16="http://schemas.microsoft.com/office/drawing/2014/main" id="{90239844-6D61-0A00-32D5-DCC1B074A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3E20253-98A4-54E4-433C-738AA2FDE38B}"/>
              </a:ext>
            </a:extLst>
          </p:cNvPr>
          <p:cNvPicPr>
            <a:picLocks noChangeAspect="1"/>
          </p:cNvPicPr>
          <p:nvPr/>
        </p:nvPicPr>
        <p:blipFill>
          <a:blip r:embed="rId4"/>
          <a:stretch>
            <a:fillRect/>
          </a:stretch>
        </p:blipFill>
        <p:spPr>
          <a:xfrm>
            <a:off x="3431240" y="1743477"/>
            <a:ext cx="8650515" cy="4356698"/>
          </a:xfrm>
          <a:prstGeom prst="rect">
            <a:avLst/>
          </a:prstGeom>
        </p:spPr>
      </p:pic>
      <p:pic>
        <p:nvPicPr>
          <p:cNvPr id="3" name="Picture 2" descr="Woodbury C of E School - Home">
            <a:extLst>
              <a:ext uri="{FF2B5EF4-FFF2-40B4-BE49-F238E27FC236}">
                <a16:creationId xmlns:a16="http://schemas.microsoft.com/office/drawing/2014/main" id="{025BF43D-37B3-3B27-A282-D4E44E7EE5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736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F1C185C-CFE8-7198-497D-8CFD83E52A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81254" y="284421"/>
            <a:ext cx="8157029" cy="1077218"/>
          </a:xfrm>
          <a:prstGeom prst="rect">
            <a:avLst/>
          </a:prstGeom>
          <a:noFill/>
        </p:spPr>
        <p:txBody>
          <a:bodyPr wrap="square">
            <a:spAutoFit/>
          </a:bodyPr>
          <a:lstStyle/>
          <a:p>
            <a:r>
              <a:rPr lang="en-GB" sz="3200" b="1"/>
              <a:t>Do you </a:t>
            </a:r>
            <a:r>
              <a:rPr lang="en-GB" sz="3200" b="1">
                <a:solidFill>
                  <a:srgbClr val="FF0000"/>
                </a:solidFill>
              </a:rPr>
              <a:t>SUPERVISE</a:t>
            </a:r>
            <a:r>
              <a:rPr lang="en-GB" sz="3200" b="1"/>
              <a:t> your child’s online activity? </a:t>
            </a:r>
            <a:r>
              <a:rPr lang="en-GB" sz="3200" b="1">
                <a:solidFill>
                  <a:srgbClr val="FF0000"/>
                </a:solidFill>
              </a:rPr>
              <a:t>HOW</a:t>
            </a:r>
            <a:r>
              <a:rPr lang="en-GB" sz="3200" b="1"/>
              <a:t>?</a:t>
            </a:r>
            <a:endParaRPr lang="en-GB" sz="3200">
              <a:highlight>
                <a:srgbClr val="FFFF00"/>
              </a:highlight>
            </a:endParaRPr>
          </a:p>
        </p:txBody>
      </p:sp>
      <p:pic>
        <p:nvPicPr>
          <p:cNvPr id="3" name="Picture 2" descr="A red rectangular sign with white text and heart&#10;&#10;Description automatically generated">
            <a:extLst>
              <a:ext uri="{FF2B5EF4-FFF2-40B4-BE49-F238E27FC236}">
                <a16:creationId xmlns:a16="http://schemas.microsoft.com/office/drawing/2014/main" id="{1A6FA8AB-62E3-EC25-5107-CA47B0D6B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pic>
        <p:nvPicPr>
          <p:cNvPr id="8" name="Picture 7" descr="Free speech bubble talking chat illustration">
            <a:extLst>
              <a:ext uri="{FF2B5EF4-FFF2-40B4-BE49-F238E27FC236}">
                <a16:creationId xmlns:a16="http://schemas.microsoft.com/office/drawing/2014/main" id="{741C1780-E2AA-47A6-D158-6F20E8E85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80" y="23137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0F94E36-4BB0-16DD-A35B-5251ABD1ED3D}"/>
              </a:ext>
            </a:extLst>
          </p:cNvPr>
          <p:cNvPicPr>
            <a:picLocks noChangeAspect="1"/>
          </p:cNvPicPr>
          <p:nvPr/>
        </p:nvPicPr>
        <p:blipFill>
          <a:blip r:embed="rId5"/>
          <a:stretch>
            <a:fillRect/>
          </a:stretch>
        </p:blipFill>
        <p:spPr>
          <a:xfrm>
            <a:off x="1711353" y="2082543"/>
            <a:ext cx="8896830" cy="3485837"/>
          </a:xfrm>
          <a:prstGeom prst="rect">
            <a:avLst/>
          </a:prstGeom>
        </p:spPr>
      </p:pic>
      <p:pic>
        <p:nvPicPr>
          <p:cNvPr id="7" name="Picture 2" descr="Woodbury C of E School - Home">
            <a:extLst>
              <a:ext uri="{FF2B5EF4-FFF2-40B4-BE49-F238E27FC236}">
                <a16:creationId xmlns:a16="http://schemas.microsoft.com/office/drawing/2014/main" id="{B321E000-4697-B839-F10C-3C0D3A74A6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539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954107"/>
          </a:xfrm>
          <a:prstGeom prst="rect">
            <a:avLst/>
          </a:prstGeom>
          <a:noFill/>
        </p:spPr>
        <p:txBody>
          <a:bodyPr wrap="square" rtlCol="0">
            <a:spAutoFit/>
          </a:bodyPr>
          <a:lstStyle/>
          <a:p>
            <a:r>
              <a:rPr lang="en-GB" sz="2800" b="1"/>
              <a:t>Have you set up parental </a:t>
            </a:r>
            <a:r>
              <a:rPr lang="en-GB" sz="2800" b="1">
                <a:solidFill>
                  <a:srgbClr val="FF0000"/>
                </a:solidFill>
              </a:rPr>
              <a:t>CONTROLS/PRIVACY SETTINGS </a:t>
            </a:r>
            <a:r>
              <a:rPr lang="en-GB" sz="2800" b="1"/>
              <a:t>for</a:t>
            </a:r>
            <a:r>
              <a:rPr lang="en-GB" sz="2800" b="1">
                <a:solidFill>
                  <a:srgbClr val="FF0000"/>
                </a:solidFill>
              </a:rPr>
              <a:t> ALL DEVICES</a:t>
            </a:r>
            <a:r>
              <a:rPr lang="en-GB" sz="2800" b="1"/>
              <a:t> and </a:t>
            </a:r>
            <a:r>
              <a:rPr lang="en-GB" sz="2800" b="1">
                <a:solidFill>
                  <a:srgbClr val="FF0000"/>
                </a:solidFill>
              </a:rPr>
              <a:t>NETWORKS</a:t>
            </a:r>
            <a:r>
              <a:rPr lang="en-GB" sz="2800" b="1"/>
              <a:t>?</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2" descr="Free did you know speech balloon message illustration">
            <a:extLst>
              <a:ext uri="{FF2B5EF4-FFF2-40B4-BE49-F238E27FC236}">
                <a16:creationId xmlns:a16="http://schemas.microsoft.com/office/drawing/2014/main" id="{D520F5D1-CA4C-35D9-FB40-887461F9C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8240" y="1204750"/>
            <a:ext cx="1668475" cy="1668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smartphone app news illustration">
            <a:extLst>
              <a:ext uri="{FF2B5EF4-FFF2-40B4-BE49-F238E27FC236}">
                <a16:creationId xmlns:a16="http://schemas.microsoft.com/office/drawing/2014/main" id="{1DA1CA01-F276-8B82-9EFD-F846D6F39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297" y="3252405"/>
            <a:ext cx="2711703" cy="34919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C4BB3BD-492F-C737-5DA3-E2907C96E76C}"/>
              </a:ext>
            </a:extLst>
          </p:cNvPr>
          <p:cNvSpPr txBox="1"/>
          <p:nvPr/>
        </p:nvSpPr>
        <p:spPr>
          <a:xfrm>
            <a:off x="995990" y="2494046"/>
            <a:ext cx="9527421" cy="3600986"/>
          </a:xfrm>
          <a:prstGeom prst="rect">
            <a:avLst/>
          </a:prstGeom>
          <a:noFill/>
        </p:spPr>
        <p:txBody>
          <a:bodyPr wrap="square">
            <a:spAutoFit/>
          </a:bodyPr>
          <a:lstStyle/>
          <a:p>
            <a:pPr marL="285750" indent="-285750">
              <a:buFont typeface="Arial" panose="020B0604020202020204" pitchFamily="34" charset="0"/>
              <a:buChar char="•"/>
            </a:pPr>
            <a:r>
              <a:rPr lang="en-GB" sz="2800" dirty="0"/>
              <a:t>Controls need to be set up on both the </a:t>
            </a:r>
            <a:r>
              <a:rPr lang="en-GB" sz="2800" b="1" dirty="0"/>
              <a:t>broadband connection </a:t>
            </a:r>
            <a:r>
              <a:rPr lang="en-GB" sz="2800" u="sng" dirty="0">
                <a:solidFill>
                  <a:srgbClr val="FF0000"/>
                </a:solidFill>
              </a:rPr>
              <a:t>AND</a:t>
            </a:r>
            <a:r>
              <a:rPr lang="en-GB" sz="2800" dirty="0"/>
              <a:t> </a:t>
            </a:r>
            <a:r>
              <a:rPr lang="en-GB" sz="2800" b="1" dirty="0"/>
              <a:t>each individual device</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These </a:t>
            </a:r>
            <a:r>
              <a:rPr lang="en-GB" sz="2800" b="1" dirty="0"/>
              <a:t>do not come as standard </a:t>
            </a:r>
            <a:r>
              <a:rPr lang="en-GB" sz="2800" dirty="0"/>
              <a:t>so it’s worth checking</a:t>
            </a:r>
          </a:p>
          <a:p>
            <a:pPr marL="285750" indent="-285750">
              <a:buFont typeface="Arial" panose="020B0604020202020204" pitchFamily="34" charset="0"/>
              <a:buChar char="•"/>
            </a:pPr>
            <a:endParaRPr lang="en-GB" sz="2000" dirty="0"/>
          </a:p>
          <a:p>
            <a:r>
              <a:rPr lang="en-GB" sz="2000" dirty="0"/>
              <a:t>They are important because they allow you to:</a:t>
            </a:r>
          </a:p>
          <a:p>
            <a:pPr marL="742950" lvl="1" indent="-285750">
              <a:buFont typeface="Arial" panose="020B0604020202020204" pitchFamily="34" charset="0"/>
              <a:buChar char="•"/>
            </a:pPr>
            <a:r>
              <a:rPr lang="en-GB" sz="2000" b="1" dirty="0">
                <a:solidFill>
                  <a:srgbClr val="FF0000"/>
                </a:solidFill>
                <a:highlight>
                  <a:srgbClr val="FAFAFA"/>
                </a:highlight>
              </a:rPr>
              <a:t>B</a:t>
            </a:r>
            <a:r>
              <a:rPr lang="en-GB" sz="2000" b="1" i="0" dirty="0">
                <a:solidFill>
                  <a:srgbClr val="FF0000"/>
                </a:solidFill>
                <a:effectLst/>
                <a:highlight>
                  <a:srgbClr val="FAFAFA"/>
                </a:highlight>
              </a:rPr>
              <a:t>lock</a:t>
            </a:r>
            <a:r>
              <a:rPr lang="en-GB" sz="2000" i="0" dirty="0">
                <a:effectLst/>
                <a:highlight>
                  <a:srgbClr val="FAFAFA"/>
                </a:highlight>
              </a:rPr>
              <a:t> </a:t>
            </a:r>
            <a:r>
              <a:rPr lang="en-GB" sz="2000" i="0" dirty="0">
                <a:solidFill>
                  <a:srgbClr val="FF0000"/>
                </a:solidFill>
                <a:effectLst/>
                <a:highlight>
                  <a:srgbClr val="FAFAFA"/>
                </a:highlight>
              </a:rPr>
              <a:t>and</a:t>
            </a:r>
            <a:r>
              <a:rPr lang="en-GB" sz="2000" i="0" dirty="0">
                <a:effectLst/>
                <a:highlight>
                  <a:srgbClr val="FAFAFA"/>
                </a:highlight>
              </a:rPr>
              <a:t> </a:t>
            </a:r>
            <a:r>
              <a:rPr lang="en-GB" sz="2000" b="1" i="0" dirty="0">
                <a:solidFill>
                  <a:srgbClr val="FF0000"/>
                </a:solidFill>
                <a:effectLst/>
                <a:highlight>
                  <a:srgbClr val="FAFAFA"/>
                </a:highlight>
              </a:rPr>
              <a:t>filter</a:t>
            </a:r>
            <a:r>
              <a:rPr lang="en-GB" sz="2000" i="0" dirty="0">
                <a:effectLst/>
                <a:highlight>
                  <a:srgbClr val="FAFAFA"/>
                </a:highlight>
              </a:rPr>
              <a:t> </a:t>
            </a:r>
            <a:r>
              <a:rPr lang="en-GB" sz="2000" b="0" i="0" dirty="0">
                <a:solidFill>
                  <a:schemeClr val="tx1"/>
                </a:solidFill>
                <a:effectLst/>
                <a:highlight>
                  <a:srgbClr val="FAFAFA"/>
                </a:highlight>
              </a:rPr>
              <a:t>upsetting or inappropriate content or sites</a:t>
            </a:r>
            <a:endParaRPr lang="en-GB" sz="2000" dirty="0">
              <a:solidFill>
                <a:schemeClr val="tx1"/>
              </a:solidFill>
              <a:highlight>
                <a:srgbClr val="FAFAFA"/>
              </a:highlight>
            </a:endParaRPr>
          </a:p>
          <a:p>
            <a:pPr marL="742950" lvl="1" indent="-285750">
              <a:buFont typeface="Arial" panose="020B0604020202020204" pitchFamily="34" charset="0"/>
              <a:buChar char="•"/>
            </a:pPr>
            <a:r>
              <a:rPr lang="en-GB" sz="2000" b="1" dirty="0">
                <a:solidFill>
                  <a:srgbClr val="FF0000"/>
                </a:solidFill>
                <a:highlight>
                  <a:srgbClr val="FAFAFA"/>
                </a:highlight>
              </a:rPr>
              <a:t>Plan</a:t>
            </a:r>
            <a:r>
              <a:rPr lang="en-GB" sz="2000" dirty="0">
                <a:solidFill>
                  <a:srgbClr val="FF0000"/>
                </a:solidFill>
                <a:highlight>
                  <a:srgbClr val="FAFAFA"/>
                </a:highlight>
              </a:rPr>
              <a:t> what </a:t>
            </a:r>
            <a:r>
              <a:rPr lang="en-GB" sz="2000" b="1" dirty="0">
                <a:solidFill>
                  <a:srgbClr val="FF0000"/>
                </a:solidFill>
                <a:highlight>
                  <a:srgbClr val="FAFAFA"/>
                </a:highlight>
              </a:rPr>
              <a:t>time</a:t>
            </a:r>
            <a:r>
              <a:rPr lang="en-GB" sz="2000" dirty="0">
                <a:solidFill>
                  <a:srgbClr val="FF0000"/>
                </a:solidFill>
                <a:highlight>
                  <a:srgbClr val="FAFAFA"/>
                </a:highlight>
              </a:rPr>
              <a:t> and </a:t>
            </a:r>
            <a:r>
              <a:rPr lang="en-GB" sz="2000" b="1" dirty="0">
                <a:solidFill>
                  <a:srgbClr val="FF0000"/>
                </a:solidFill>
                <a:highlight>
                  <a:srgbClr val="FAFAFA"/>
                </a:highlight>
              </a:rPr>
              <a:t>how long </a:t>
            </a:r>
            <a:r>
              <a:rPr lang="en-GB" sz="2000" dirty="0">
                <a:solidFill>
                  <a:srgbClr val="525455"/>
                </a:solidFill>
                <a:highlight>
                  <a:srgbClr val="FAFAFA"/>
                </a:highlight>
              </a:rPr>
              <a:t>your child can go online for</a:t>
            </a:r>
            <a:endParaRPr lang="en-GB" sz="2000" dirty="0"/>
          </a:p>
          <a:p>
            <a:pPr marL="285750"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pic>
        <p:nvPicPr>
          <p:cNvPr id="3" name="Picture 2" descr="Woodbury C of E School - Home">
            <a:extLst>
              <a:ext uri="{FF2B5EF4-FFF2-40B4-BE49-F238E27FC236}">
                <a16:creationId xmlns:a16="http://schemas.microsoft.com/office/drawing/2014/main" id="{A5C96CAB-714D-E562-A282-11B3ACFFF8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672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53D9CA2-8A67-B24A-1CC2-B7C579EFD37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3602D2F-5FB5-44A5-A787-4DEBD7FC7BE6}"/>
              </a:ext>
            </a:extLst>
          </p:cNvPr>
          <p:cNvSpPr txBox="1"/>
          <p:nvPr/>
        </p:nvSpPr>
        <p:spPr>
          <a:xfrm>
            <a:off x="234489" y="382946"/>
            <a:ext cx="11817603" cy="461665"/>
          </a:xfrm>
          <a:prstGeom prst="rect">
            <a:avLst/>
          </a:prstGeom>
          <a:noFill/>
        </p:spPr>
        <p:txBody>
          <a:bodyPr wrap="square" rtlCol="0">
            <a:spAutoFit/>
          </a:bodyPr>
          <a:lstStyle/>
          <a:p>
            <a:r>
              <a:rPr lang="en-GB" sz="2400" dirty="0"/>
              <a:t>Visit </a:t>
            </a:r>
            <a:r>
              <a:rPr lang="en-GB" sz="2400" dirty="0">
                <a:hlinkClick r:id="rId3"/>
              </a:rPr>
              <a:t>internetmatters.org/parental-controls</a:t>
            </a:r>
            <a:r>
              <a:rPr lang="en-GB" sz="2400" dirty="0"/>
              <a:t> to find out how to set controls on devices:</a:t>
            </a:r>
          </a:p>
        </p:txBody>
      </p:sp>
      <p:pic>
        <p:nvPicPr>
          <p:cNvPr id="7" name="Picture 6">
            <a:extLst>
              <a:ext uri="{FF2B5EF4-FFF2-40B4-BE49-F238E27FC236}">
                <a16:creationId xmlns:a16="http://schemas.microsoft.com/office/drawing/2014/main" id="{2743F241-E939-CC9A-3A5A-D994B59D6096}"/>
              </a:ext>
            </a:extLst>
          </p:cNvPr>
          <p:cNvPicPr>
            <a:picLocks noChangeAspect="1"/>
          </p:cNvPicPr>
          <p:nvPr/>
        </p:nvPicPr>
        <p:blipFill>
          <a:blip r:embed="rId4"/>
          <a:stretch>
            <a:fillRect/>
          </a:stretch>
        </p:blipFill>
        <p:spPr>
          <a:xfrm>
            <a:off x="3197642" y="1002704"/>
            <a:ext cx="8759870" cy="5426712"/>
          </a:xfrm>
          <a:prstGeom prst="rect">
            <a:avLst/>
          </a:prstGeom>
        </p:spPr>
      </p:pic>
      <p:pic>
        <p:nvPicPr>
          <p:cNvPr id="3" name="Picture 2">
            <a:extLst>
              <a:ext uri="{FF2B5EF4-FFF2-40B4-BE49-F238E27FC236}">
                <a16:creationId xmlns:a16="http://schemas.microsoft.com/office/drawing/2014/main" id="{23688349-8845-1AB4-F09B-D271F03AC7EE}"/>
              </a:ext>
            </a:extLst>
          </p:cNvPr>
          <p:cNvPicPr>
            <a:picLocks noChangeAspect="1"/>
          </p:cNvPicPr>
          <p:nvPr/>
        </p:nvPicPr>
        <p:blipFill>
          <a:blip r:embed="rId5"/>
          <a:stretch>
            <a:fillRect/>
          </a:stretch>
        </p:blipFill>
        <p:spPr>
          <a:xfrm>
            <a:off x="136472" y="1059504"/>
            <a:ext cx="2883282" cy="2739358"/>
          </a:xfrm>
          <a:prstGeom prst="rect">
            <a:avLst/>
          </a:prstGeom>
        </p:spPr>
      </p:pic>
      <p:pic>
        <p:nvPicPr>
          <p:cNvPr id="6" name="Picture 2" descr="Woodbury C of E School - Home">
            <a:extLst>
              <a:ext uri="{FF2B5EF4-FFF2-40B4-BE49-F238E27FC236}">
                <a16:creationId xmlns:a16="http://schemas.microsoft.com/office/drawing/2014/main" id="{CB9002F9-1E2C-CCD1-EC05-F3EB51CFCA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793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11910F-3A1C-BA1B-EC2F-44514EE24407}"/>
              </a:ext>
            </a:extLst>
          </p:cNvPr>
          <p:cNvSpPr/>
          <p:nvPr/>
        </p:nvSpPr>
        <p:spPr>
          <a:xfrm>
            <a:off x="0" y="5779337"/>
            <a:ext cx="1817849" cy="10786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258C389-2B78-C195-3AE7-A8A7DCE16325}"/>
              </a:ext>
            </a:extLst>
          </p:cNvPr>
          <p:cNvSpPr txBox="1"/>
          <p:nvPr/>
        </p:nvSpPr>
        <p:spPr>
          <a:xfrm>
            <a:off x="1817849" y="2863581"/>
            <a:ext cx="8806347" cy="2156681"/>
          </a:xfrm>
          <a:prstGeom prst="rect">
            <a:avLst/>
          </a:prstGeom>
          <a:noFill/>
        </p:spPr>
        <p:txBody>
          <a:bodyPr wrap="square">
            <a:spAutoFit/>
          </a:bodyPr>
          <a:lstStyle/>
          <a:p>
            <a:pPr algn="ctr">
              <a:lnSpc>
                <a:spcPct val="107000"/>
              </a:lnSpc>
              <a:spcAft>
                <a:spcPts val="800"/>
              </a:spcAft>
              <a:buNone/>
            </a:pPr>
            <a:r>
              <a:rPr lang="en-GB" sz="3200" b="1"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rPr>
              <a:t>‘We can’t protect our children from everything, but we can prepare them’ </a:t>
            </a:r>
          </a:p>
          <a:p>
            <a:pPr algn="ctr">
              <a:lnSpc>
                <a:spcPct val="107000"/>
              </a:lnSpc>
              <a:spcAft>
                <a:spcPts val="800"/>
              </a:spcAft>
            </a:pPr>
            <a:r>
              <a:rPr lang="en-GB" dirty="0"/>
              <a:t>Amit Kalley Co-Founder, For Working Parents.</a:t>
            </a:r>
          </a:p>
          <a:p>
            <a:pPr algn="ctr">
              <a:lnSpc>
                <a:spcPct val="107000"/>
              </a:lnSpc>
              <a:spcAft>
                <a:spcPts val="800"/>
              </a:spcAft>
              <a:buNone/>
            </a:pPr>
            <a:r>
              <a:rPr lang="en-GB" sz="3200"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 </a:t>
            </a:r>
            <a:endParaRPr lang="en-GB" sz="3200" b="1"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26" name="Picture 2" descr="Woodbury C of E School - Home">
            <a:extLst>
              <a:ext uri="{FF2B5EF4-FFF2-40B4-BE49-F238E27FC236}">
                <a16:creationId xmlns:a16="http://schemas.microsoft.com/office/drawing/2014/main" id="{88855CC3-E8EF-5D51-9430-0BED79A71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699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C3F4A3C-3161-7220-1C1C-62D1CED3280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2FD473A-CA9C-C497-5DB7-5366932F190B}"/>
              </a:ext>
            </a:extLst>
          </p:cNvPr>
          <p:cNvPicPr>
            <a:picLocks noChangeAspect="1"/>
          </p:cNvPicPr>
          <p:nvPr/>
        </p:nvPicPr>
        <p:blipFill>
          <a:blip r:embed="rId3"/>
          <a:stretch>
            <a:fillRect/>
          </a:stretch>
        </p:blipFill>
        <p:spPr>
          <a:xfrm>
            <a:off x="1496363" y="1157589"/>
            <a:ext cx="8862004" cy="5151895"/>
          </a:xfrm>
          <a:prstGeom prst="rect">
            <a:avLst/>
          </a:prstGeom>
        </p:spPr>
      </p:pic>
      <p:sp>
        <p:nvSpPr>
          <p:cNvPr id="9" name="TextBox 8">
            <a:extLst>
              <a:ext uri="{FF2B5EF4-FFF2-40B4-BE49-F238E27FC236}">
                <a16:creationId xmlns:a16="http://schemas.microsoft.com/office/drawing/2014/main" id="{A3F50305-63F9-14C5-2BCF-DFC8F9CAAFAA}"/>
              </a:ext>
            </a:extLst>
          </p:cNvPr>
          <p:cNvSpPr txBox="1"/>
          <p:nvPr/>
        </p:nvSpPr>
        <p:spPr>
          <a:xfrm>
            <a:off x="1679922" y="6448482"/>
            <a:ext cx="8832156" cy="369332"/>
          </a:xfrm>
          <a:prstGeom prst="rect">
            <a:avLst/>
          </a:prstGeom>
          <a:noFill/>
        </p:spPr>
        <p:txBody>
          <a:bodyPr wrap="square">
            <a:spAutoFit/>
          </a:bodyPr>
          <a:lstStyle/>
          <a:p>
            <a:r>
              <a:rPr lang="en-GB" sz="1800" dirty="0"/>
              <a:t>Visit </a:t>
            </a:r>
            <a:r>
              <a:rPr lang="en-GB" sz="1800" dirty="0">
                <a:hlinkClick r:id="rId4"/>
              </a:rPr>
              <a:t>parentsafe.lgfl.net/</a:t>
            </a:r>
            <a:r>
              <a:rPr lang="en-GB" sz="1800" dirty="0"/>
              <a:t> for additional advice and tips on settings and controls for all devices</a:t>
            </a:r>
            <a:endParaRPr lang="en-GB" dirty="0"/>
          </a:p>
        </p:txBody>
      </p:sp>
      <p:sp>
        <p:nvSpPr>
          <p:cNvPr id="11" name="TextBox 10">
            <a:extLst>
              <a:ext uri="{FF2B5EF4-FFF2-40B4-BE49-F238E27FC236}">
                <a16:creationId xmlns:a16="http://schemas.microsoft.com/office/drawing/2014/main" id="{BC5BE6D5-ADBA-739A-1843-E75FEC4DA518}"/>
              </a:ext>
            </a:extLst>
          </p:cNvPr>
          <p:cNvSpPr txBox="1"/>
          <p:nvPr/>
        </p:nvSpPr>
        <p:spPr>
          <a:xfrm>
            <a:off x="252430" y="224852"/>
            <a:ext cx="9884464" cy="707886"/>
          </a:xfrm>
          <a:prstGeom prst="rect">
            <a:avLst/>
          </a:prstGeom>
          <a:noFill/>
        </p:spPr>
        <p:txBody>
          <a:bodyPr wrap="square">
            <a:spAutoFit/>
          </a:bodyPr>
          <a:lstStyle/>
          <a:p>
            <a:r>
              <a:rPr lang="en-GB" sz="2000" b="1" i="0">
                <a:solidFill>
                  <a:srgbClr val="3B3A39"/>
                </a:solidFill>
                <a:effectLst/>
                <a:highlight>
                  <a:srgbClr val="FFFFFF"/>
                </a:highlight>
              </a:rPr>
              <a:t>Parental control apps like </a:t>
            </a:r>
            <a:r>
              <a:rPr lang="en-GB" sz="2000" b="1" i="0" u="none" strike="noStrike">
                <a:solidFill>
                  <a:srgbClr val="FF3365"/>
                </a:solidFill>
                <a:effectLst/>
                <a:highlight>
                  <a:srgbClr val="FFFFFF"/>
                </a:highlight>
                <a:hlinkClick r:id="rId5"/>
              </a:rPr>
              <a:t>Google Family Link</a:t>
            </a:r>
            <a:r>
              <a:rPr lang="en-GB" sz="2000" b="1" i="0">
                <a:solidFill>
                  <a:srgbClr val="3B3A39"/>
                </a:solidFill>
                <a:effectLst/>
                <a:highlight>
                  <a:srgbClr val="FFFFFF"/>
                </a:highlight>
              </a:rPr>
              <a:t>, </a:t>
            </a:r>
            <a:r>
              <a:rPr lang="en-GB" sz="2000" b="1" i="0" u="none" strike="noStrike">
                <a:solidFill>
                  <a:srgbClr val="FF3365"/>
                </a:solidFill>
                <a:effectLst/>
                <a:highlight>
                  <a:srgbClr val="FFFFFF"/>
                </a:highlight>
                <a:hlinkClick r:id="rId6"/>
              </a:rPr>
              <a:t>Screen Time</a:t>
            </a:r>
            <a:r>
              <a:rPr lang="en-GB" sz="2000" b="1" i="0">
                <a:solidFill>
                  <a:srgbClr val="3B3A39"/>
                </a:solidFill>
                <a:effectLst/>
                <a:highlight>
                  <a:srgbClr val="FFFFFF"/>
                </a:highlight>
              </a:rPr>
              <a:t> and </a:t>
            </a:r>
            <a:r>
              <a:rPr lang="en-GB" sz="2000" b="1" i="0" u="none" strike="noStrike">
                <a:solidFill>
                  <a:srgbClr val="FF3365"/>
                </a:solidFill>
                <a:effectLst/>
                <a:highlight>
                  <a:srgbClr val="FFFFFF"/>
                </a:highlight>
                <a:hlinkClick r:id="rId7"/>
              </a:rPr>
              <a:t>Microsoft Family</a:t>
            </a:r>
            <a:r>
              <a:rPr lang="en-GB" sz="2000" b="1" i="0">
                <a:solidFill>
                  <a:srgbClr val="3B3A39"/>
                </a:solidFill>
                <a:effectLst/>
                <a:highlight>
                  <a:srgbClr val="FFFFFF"/>
                </a:highlight>
              </a:rPr>
              <a:t> can let you set limits across devices, apps and platforms </a:t>
            </a:r>
            <a:endParaRPr lang="en-GB" sz="2000" b="1"/>
          </a:p>
        </p:txBody>
      </p:sp>
      <p:pic>
        <p:nvPicPr>
          <p:cNvPr id="3" name="Picture 2" descr="Free did you know speech balloon message illustration">
            <a:extLst>
              <a:ext uri="{FF2B5EF4-FFF2-40B4-BE49-F238E27FC236}">
                <a16:creationId xmlns:a16="http://schemas.microsoft.com/office/drawing/2014/main" id="{FABF40B9-6740-379D-9E9F-8D7054F199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472863">
            <a:off x="10047307" y="-3713"/>
            <a:ext cx="1872901" cy="18729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oodbury C of E School - Home">
            <a:extLst>
              <a:ext uri="{FF2B5EF4-FFF2-40B4-BE49-F238E27FC236}">
                <a16:creationId xmlns:a16="http://schemas.microsoft.com/office/drawing/2014/main" id="{F6D5D20A-C7C3-E32C-33CC-FD9C3C054E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BC6FB3A-8E68-BADD-6C79-5BE9BE97DFB0}"/>
              </a:ext>
            </a:extLst>
          </p:cNvPr>
          <p:cNvSpPr txBox="1"/>
          <p:nvPr/>
        </p:nvSpPr>
        <p:spPr>
          <a:xfrm>
            <a:off x="4723887" y="6003190"/>
            <a:ext cx="6154404" cy="369332"/>
          </a:xfrm>
          <a:prstGeom prst="rect">
            <a:avLst/>
          </a:prstGeom>
          <a:noFill/>
        </p:spPr>
        <p:txBody>
          <a:bodyPr wrap="square">
            <a:spAutoFit/>
          </a:bodyPr>
          <a:lstStyle/>
          <a:p>
            <a:r>
              <a:rPr lang="en-GB" dirty="0">
                <a:hlinkClick r:id="rId10"/>
              </a:rPr>
              <a:t>Video guidance</a:t>
            </a:r>
            <a:endParaRPr lang="en-GB" dirty="0"/>
          </a:p>
        </p:txBody>
      </p:sp>
    </p:spTree>
    <p:extLst>
      <p:ext uri="{BB962C8B-B14F-4D97-AF65-F5344CB8AC3E}">
        <p14:creationId xmlns:p14="http://schemas.microsoft.com/office/powerpoint/2010/main" val="3907008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3601A05-92C8-BB64-9B0E-74575B84C4D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682818" y="624060"/>
            <a:ext cx="5120561" cy="1325563"/>
          </a:xfrm>
        </p:spPr>
        <p:txBody>
          <a:bodyPr vert="horz" lIns="91440" tIns="45720" rIns="91440" bIns="45720" rtlCol="0" anchor="ctr">
            <a:normAutofit/>
          </a:bodyPr>
          <a:lstStyle/>
          <a:p>
            <a:r>
              <a:rPr lang="en-US" b="1" kern="1200">
                <a:solidFill>
                  <a:schemeClr val="tx1"/>
                </a:solidFill>
                <a:latin typeface="+mj-lt"/>
                <a:ea typeface="+mj-ea"/>
                <a:cs typeface="+mj-cs"/>
              </a:rPr>
              <a:t>REMEMBER</a:t>
            </a:r>
            <a:endParaRPr lang="en-US" kern="1200">
              <a:solidFill>
                <a:schemeClr val="tx1"/>
              </a:solidFill>
              <a:latin typeface="+mj-lt"/>
              <a:ea typeface="+mj-ea"/>
              <a:cs typeface="+mj-cs"/>
            </a:endParaRPr>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576706" y="1792333"/>
            <a:ext cx="5092194" cy="4351338"/>
          </a:xfrm>
        </p:spPr>
        <p:txBody>
          <a:bodyPr vert="horz" lIns="91440" tIns="45720" rIns="91440" bIns="45720" rtlCol="0">
            <a:normAutofit/>
          </a:bodyPr>
          <a:lstStyle/>
          <a:p>
            <a:r>
              <a:rPr lang="en-US" sz="2400" b="1" i="0" dirty="0">
                <a:solidFill>
                  <a:schemeClr val="tx1"/>
                </a:solidFill>
                <a:effectLst/>
                <a:highlight>
                  <a:srgbClr val="FAFAFA"/>
                </a:highlight>
              </a:rPr>
              <a:t>As children get older, restrictions and controls you use will change</a:t>
            </a:r>
            <a:r>
              <a:rPr lang="en-US" sz="2400" b="0" i="0" dirty="0">
                <a:solidFill>
                  <a:schemeClr val="tx1"/>
                </a:solidFill>
                <a:effectLst/>
                <a:highlight>
                  <a:srgbClr val="FAFAFA"/>
                </a:highlight>
              </a:rPr>
              <a:t>, but only at a pace you feel is appropriate for your child, not pressure from your child </a:t>
            </a:r>
            <a:r>
              <a:rPr lang="en-US" sz="2400" i="1" dirty="0">
                <a:solidFill>
                  <a:schemeClr val="accent2"/>
                </a:solidFill>
                <a:effectLst/>
                <a:highlight>
                  <a:srgbClr val="FAFAFA"/>
                </a:highlight>
              </a:rPr>
              <a:t>“because everyone else is allowed”</a:t>
            </a:r>
          </a:p>
          <a:p>
            <a:endParaRPr lang="en-US" sz="2400" b="0" i="1" dirty="0">
              <a:solidFill>
                <a:schemeClr val="tx1"/>
              </a:solidFill>
              <a:effectLst/>
              <a:highlight>
                <a:srgbClr val="FAFAFA"/>
              </a:highlight>
            </a:endParaRPr>
          </a:p>
          <a:p>
            <a:r>
              <a:rPr lang="en-US" sz="2400" b="1" i="0" dirty="0">
                <a:solidFill>
                  <a:schemeClr val="tx1"/>
                </a:solidFill>
                <a:effectLst/>
                <a:highlight>
                  <a:srgbClr val="FAFAFA"/>
                </a:highlight>
              </a:rPr>
              <a:t>Content filters are never 100% effective, </a:t>
            </a:r>
            <a:r>
              <a:rPr lang="en-US" sz="2400" b="0" i="0" dirty="0">
                <a:solidFill>
                  <a:schemeClr val="tx1"/>
                </a:solidFill>
                <a:effectLst/>
                <a:highlight>
                  <a:srgbClr val="FAFAFA"/>
                </a:highlight>
              </a:rPr>
              <a:t>at some point your child </a:t>
            </a:r>
            <a:r>
              <a:rPr lang="en-US" sz="2400" dirty="0">
                <a:solidFill>
                  <a:schemeClr val="tx1"/>
                </a:solidFill>
                <a:highlight>
                  <a:srgbClr val="FAFAFA"/>
                </a:highlight>
              </a:rPr>
              <a:t>may come across</a:t>
            </a:r>
            <a:r>
              <a:rPr lang="en-US" sz="2400" b="0" i="0" dirty="0">
                <a:solidFill>
                  <a:schemeClr val="tx1"/>
                </a:solidFill>
                <a:effectLst/>
                <a:highlight>
                  <a:srgbClr val="FAFAFA"/>
                </a:highlight>
              </a:rPr>
              <a:t> inappropriate or upsetting content, so </a:t>
            </a:r>
            <a:r>
              <a:rPr lang="en-US" sz="2400" i="0" dirty="0">
                <a:solidFill>
                  <a:schemeClr val="accent2"/>
                </a:solidFill>
                <a:effectLst/>
                <a:highlight>
                  <a:srgbClr val="FAFAFA"/>
                </a:highlight>
              </a:rPr>
              <a:t>make time to talk regularly</a:t>
            </a:r>
            <a:endParaRPr lang="en-US" sz="2400" dirty="0">
              <a:solidFill>
                <a:schemeClr val="accent2"/>
              </a:solidFill>
            </a:endParaRPr>
          </a:p>
        </p:txBody>
      </p:sp>
      <p:pic>
        <p:nvPicPr>
          <p:cNvPr id="6148" name="Picture 4" descr="5 Must-Knows to Communicate Effectively with Your Child | Tittle for Parents  Blog">
            <a:extLst>
              <a:ext uri="{FF2B5EF4-FFF2-40B4-BE49-F238E27FC236}">
                <a16:creationId xmlns:a16="http://schemas.microsoft.com/office/drawing/2014/main" id="{7F750D03-62AB-187F-A180-99A0DF3CA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656"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8" r="10549" b="-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red and black rectangular sign with white text&#10;&#10;Description automatically generated with low confidence">
            <a:extLst>
              <a:ext uri="{FF2B5EF4-FFF2-40B4-BE49-F238E27FC236}">
                <a16:creationId xmlns:a16="http://schemas.microsoft.com/office/drawing/2014/main" id="{95565A9B-7D14-522E-CA84-9C198B0D5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4557" y="281689"/>
            <a:ext cx="1138484" cy="801355"/>
          </a:xfrm>
          <a:prstGeom prst="rect">
            <a:avLst/>
          </a:prstGeom>
        </p:spPr>
      </p:pic>
      <p:pic>
        <p:nvPicPr>
          <p:cNvPr id="6" name="Picture 2" descr="Woodbury C of E School - Home">
            <a:extLst>
              <a:ext uri="{FF2B5EF4-FFF2-40B4-BE49-F238E27FC236}">
                <a16:creationId xmlns:a16="http://schemas.microsoft.com/office/drawing/2014/main" id="{F0B94ABA-6503-1998-75B0-FEB2DD1293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741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FF964-DEFD-C0B6-FE41-D45F26493E14}"/>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79A3219-5DC4-0066-12A6-90109A41858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9D58E85-EC94-912C-D105-A09F827A0B27}"/>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62DFDC3B-79C7-29E7-987F-F7B3FF95E5C0}"/>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F1A9D7-7A91-3F5D-F873-2C8D7AC9C30E}"/>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dirty="0"/>
              <a:t>APPS</a:t>
            </a:r>
            <a:endParaRPr lang="en-GB" sz="4000" dirty="0"/>
          </a:p>
        </p:txBody>
      </p:sp>
      <p:pic>
        <p:nvPicPr>
          <p:cNvPr id="3" name="Picture 2" descr="A red rectangular sign with white text and heart&#10;&#10;Description automatically generated">
            <a:extLst>
              <a:ext uri="{FF2B5EF4-FFF2-40B4-BE49-F238E27FC236}">
                <a16:creationId xmlns:a16="http://schemas.microsoft.com/office/drawing/2014/main" id="{C08796D7-EB0F-B707-D69A-5E08190E7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pic>
        <p:nvPicPr>
          <p:cNvPr id="5" name="Picture 2" descr="Woodbury C of E School - Home">
            <a:extLst>
              <a:ext uri="{FF2B5EF4-FFF2-40B4-BE49-F238E27FC236}">
                <a16:creationId xmlns:a16="http://schemas.microsoft.com/office/drawing/2014/main" id="{BE6BBE22-CFCC-5CAA-ABBB-B24072F81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888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379446-03C7-D6CE-04A7-D50CD464FD5C}"/>
              </a:ext>
            </a:extLst>
          </p:cNvPr>
          <p:cNvSpPr/>
          <p:nvPr/>
        </p:nvSpPr>
        <p:spPr>
          <a:xfrm>
            <a:off x="0" y="5779337"/>
            <a:ext cx="1817849" cy="10786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chart of apps for kids&#10;&#10;AI-generated content may be incorrect.">
            <a:extLst>
              <a:ext uri="{FF2B5EF4-FFF2-40B4-BE49-F238E27FC236}">
                <a16:creationId xmlns:a16="http://schemas.microsoft.com/office/drawing/2014/main" id="{817CF4F8-6C07-EF26-DBCB-536440282599}"/>
              </a:ext>
            </a:extLst>
          </p:cNvPr>
          <p:cNvPicPr>
            <a:picLocks noChangeAspect="1"/>
          </p:cNvPicPr>
          <p:nvPr/>
        </p:nvPicPr>
        <p:blipFill>
          <a:blip r:embed="rId3"/>
          <a:stretch>
            <a:fillRect/>
          </a:stretch>
        </p:blipFill>
        <p:spPr>
          <a:xfrm>
            <a:off x="1259354" y="0"/>
            <a:ext cx="10193732" cy="6875631"/>
          </a:xfrm>
          <a:prstGeom prst="rect">
            <a:avLst/>
          </a:prstGeom>
        </p:spPr>
      </p:pic>
    </p:spTree>
    <p:extLst>
      <p:ext uri="{BB962C8B-B14F-4D97-AF65-F5344CB8AC3E}">
        <p14:creationId xmlns:p14="http://schemas.microsoft.com/office/powerpoint/2010/main" val="3384459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2761B49-65C7-8596-5778-A20B1A7E6E6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91045128-5059-9B33-46E0-4B84BF397D0A}"/>
              </a:ext>
            </a:extLst>
          </p:cNvPr>
          <p:cNvPicPr>
            <a:picLocks noChangeAspect="1"/>
          </p:cNvPicPr>
          <p:nvPr/>
        </p:nvPicPr>
        <p:blipFill rotWithShape="1">
          <a:blip r:embed="rId3"/>
          <a:srcRect l="19570" t="9393" r="42692" b="76536"/>
          <a:stretch/>
        </p:blipFill>
        <p:spPr>
          <a:xfrm>
            <a:off x="2860235" y="934892"/>
            <a:ext cx="7706073" cy="3290879"/>
          </a:xfrm>
          <a:prstGeom prst="rect">
            <a:avLst/>
          </a:prstGeom>
          <a:ln w="6350">
            <a:solidFill>
              <a:schemeClr val="tx1"/>
            </a:solidFill>
          </a:ln>
        </p:spPr>
      </p:pic>
      <p:pic>
        <p:nvPicPr>
          <p:cNvPr id="12" name="Picture 11">
            <a:extLst>
              <a:ext uri="{FF2B5EF4-FFF2-40B4-BE49-F238E27FC236}">
                <a16:creationId xmlns:a16="http://schemas.microsoft.com/office/drawing/2014/main" id="{4C1EB0EA-B8F0-A194-984F-1B57388173A9}"/>
              </a:ext>
            </a:extLst>
          </p:cNvPr>
          <p:cNvPicPr>
            <a:picLocks noChangeAspect="1"/>
          </p:cNvPicPr>
          <p:nvPr/>
        </p:nvPicPr>
        <p:blipFill>
          <a:blip r:embed="rId4"/>
          <a:stretch>
            <a:fillRect/>
          </a:stretch>
        </p:blipFill>
        <p:spPr>
          <a:xfrm>
            <a:off x="3603812" y="4659421"/>
            <a:ext cx="7858875" cy="1328169"/>
          </a:xfrm>
          <a:prstGeom prst="rect">
            <a:avLst/>
          </a:prstGeom>
        </p:spPr>
      </p:pic>
      <p:pic>
        <p:nvPicPr>
          <p:cNvPr id="14" name="Picture 13">
            <a:extLst>
              <a:ext uri="{FF2B5EF4-FFF2-40B4-BE49-F238E27FC236}">
                <a16:creationId xmlns:a16="http://schemas.microsoft.com/office/drawing/2014/main" id="{354BDF99-9FF3-35C9-5E8F-8EA0309E7B13}"/>
              </a:ext>
            </a:extLst>
          </p:cNvPr>
          <p:cNvPicPr>
            <a:picLocks noChangeAspect="1"/>
          </p:cNvPicPr>
          <p:nvPr/>
        </p:nvPicPr>
        <p:blipFill>
          <a:blip r:embed="rId5"/>
          <a:stretch>
            <a:fillRect/>
          </a:stretch>
        </p:blipFill>
        <p:spPr>
          <a:xfrm>
            <a:off x="3603811" y="5680172"/>
            <a:ext cx="7858875" cy="1196057"/>
          </a:xfrm>
          <a:prstGeom prst="rect">
            <a:avLst/>
          </a:prstGeom>
        </p:spPr>
      </p:pic>
      <p:sp>
        <p:nvSpPr>
          <p:cNvPr id="15" name="TextBox 14">
            <a:extLst>
              <a:ext uri="{FF2B5EF4-FFF2-40B4-BE49-F238E27FC236}">
                <a16:creationId xmlns:a16="http://schemas.microsoft.com/office/drawing/2014/main" id="{0ED4B726-26AD-AA80-EF5B-EE41F8E71A05}"/>
              </a:ext>
            </a:extLst>
          </p:cNvPr>
          <p:cNvSpPr txBox="1"/>
          <p:nvPr/>
        </p:nvSpPr>
        <p:spPr>
          <a:xfrm>
            <a:off x="310474" y="378183"/>
            <a:ext cx="10578379" cy="369332"/>
          </a:xfrm>
          <a:prstGeom prst="rect">
            <a:avLst/>
          </a:prstGeom>
          <a:noFill/>
        </p:spPr>
        <p:txBody>
          <a:bodyPr wrap="square">
            <a:spAutoFit/>
          </a:bodyPr>
          <a:lstStyle/>
          <a:p>
            <a:r>
              <a:rPr lang="en-GB" sz="1800" b="1"/>
              <a:t>Find ratings and reviews for parents on apps, games and social media at </a:t>
            </a:r>
            <a:r>
              <a:rPr lang="en-GB" sz="1800" b="1">
                <a:hlinkClick r:id="rId6"/>
              </a:rPr>
              <a:t>commonsensemedia.org</a:t>
            </a:r>
            <a:r>
              <a:rPr lang="en-GB" sz="1800" b="1"/>
              <a:t>  </a:t>
            </a:r>
          </a:p>
        </p:txBody>
      </p:sp>
      <p:pic>
        <p:nvPicPr>
          <p:cNvPr id="3" name="Picture 2" descr="A red and black rectangular sign with white text&#10;&#10;Description automatically generated with low confidence">
            <a:extLst>
              <a:ext uri="{FF2B5EF4-FFF2-40B4-BE49-F238E27FC236}">
                <a16:creationId xmlns:a16="http://schemas.microsoft.com/office/drawing/2014/main" id="{577B4EFF-779C-7C9C-A97B-40A18A8C8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
        <p:nvSpPr>
          <p:cNvPr id="4" name="Arrow: Down 3">
            <a:extLst>
              <a:ext uri="{FF2B5EF4-FFF2-40B4-BE49-F238E27FC236}">
                <a16:creationId xmlns:a16="http://schemas.microsoft.com/office/drawing/2014/main" id="{D13718DB-E534-11E6-6C8E-1BDC95CC6B55}"/>
              </a:ext>
            </a:extLst>
          </p:cNvPr>
          <p:cNvSpPr/>
          <p:nvPr/>
        </p:nvSpPr>
        <p:spPr>
          <a:xfrm>
            <a:off x="10530179" y="3089212"/>
            <a:ext cx="771635" cy="179375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5AABDE8E-DC20-65C8-B84E-ECE300BFBC35}"/>
              </a:ext>
            </a:extLst>
          </p:cNvPr>
          <p:cNvSpPr/>
          <p:nvPr/>
        </p:nvSpPr>
        <p:spPr>
          <a:xfrm>
            <a:off x="7170881" y="182933"/>
            <a:ext cx="2723817" cy="80509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4" descr="Free dialog tip advice illustration">
            <a:extLst>
              <a:ext uri="{FF2B5EF4-FFF2-40B4-BE49-F238E27FC236}">
                <a16:creationId xmlns:a16="http://schemas.microsoft.com/office/drawing/2014/main" id="{2D5F3851-86DE-7934-FA9F-AA383540E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474" y="1544718"/>
            <a:ext cx="2172474" cy="15444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CDE9976-DA7F-796D-7899-F39CA6228AAF}"/>
              </a:ext>
            </a:extLst>
          </p:cNvPr>
          <p:cNvSpPr/>
          <p:nvPr/>
        </p:nvSpPr>
        <p:spPr>
          <a:xfrm>
            <a:off x="60230" y="5809451"/>
            <a:ext cx="1746668" cy="1007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6886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text&#10;&#10;AI-generated content may be incorrect.">
            <a:extLst>
              <a:ext uri="{FF2B5EF4-FFF2-40B4-BE49-F238E27FC236}">
                <a16:creationId xmlns:a16="http://schemas.microsoft.com/office/drawing/2014/main" id="{EE992CDC-F55C-85C9-D38B-E8C288CC73CA}"/>
              </a:ext>
            </a:extLst>
          </p:cNvPr>
          <p:cNvPicPr>
            <a:picLocks noChangeAspect="1"/>
          </p:cNvPicPr>
          <p:nvPr/>
        </p:nvPicPr>
        <p:blipFill>
          <a:blip r:embed="rId2"/>
          <a:stretch>
            <a:fillRect/>
          </a:stretch>
        </p:blipFill>
        <p:spPr>
          <a:xfrm>
            <a:off x="2499466" y="1329779"/>
            <a:ext cx="7486197" cy="4198441"/>
          </a:xfrm>
          <a:prstGeom prst="rect">
            <a:avLst/>
          </a:prstGeom>
        </p:spPr>
      </p:pic>
      <p:sp>
        <p:nvSpPr>
          <p:cNvPr id="3" name="Rectangle 2">
            <a:extLst>
              <a:ext uri="{FF2B5EF4-FFF2-40B4-BE49-F238E27FC236}">
                <a16:creationId xmlns:a16="http://schemas.microsoft.com/office/drawing/2014/main" id="{3A6A1CCB-A253-5835-5028-40594C58FDB9}"/>
              </a:ext>
            </a:extLst>
          </p:cNvPr>
          <p:cNvSpPr/>
          <p:nvPr/>
        </p:nvSpPr>
        <p:spPr>
          <a:xfrm>
            <a:off x="60230" y="5809451"/>
            <a:ext cx="1746668" cy="1007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7139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754B0-6C82-DC52-2A80-26F0CA6E06E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9511AB-0DD2-7FF0-0390-4415E83B82BD}"/>
              </a:ext>
            </a:extLst>
          </p:cNvPr>
          <p:cNvSpPr/>
          <p:nvPr/>
        </p:nvSpPr>
        <p:spPr>
          <a:xfrm>
            <a:off x="0" y="5779337"/>
            <a:ext cx="1817849" cy="10786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C1B938B-9E4D-EE11-F5E0-A71204A96313}"/>
              </a:ext>
            </a:extLst>
          </p:cNvPr>
          <p:cNvSpPr txBox="1"/>
          <p:nvPr/>
        </p:nvSpPr>
        <p:spPr>
          <a:xfrm>
            <a:off x="1817849" y="2863581"/>
            <a:ext cx="8806347" cy="2156681"/>
          </a:xfrm>
          <a:prstGeom prst="rect">
            <a:avLst/>
          </a:prstGeom>
          <a:noFill/>
        </p:spPr>
        <p:txBody>
          <a:bodyPr wrap="square">
            <a:spAutoFit/>
          </a:bodyPr>
          <a:lstStyle/>
          <a:p>
            <a:pPr algn="ctr">
              <a:lnSpc>
                <a:spcPct val="107000"/>
              </a:lnSpc>
              <a:spcAft>
                <a:spcPts val="800"/>
              </a:spcAft>
              <a:buNone/>
            </a:pPr>
            <a:r>
              <a:rPr lang="en-GB" sz="3200" b="1"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rPr>
              <a:t>‘We can’t protect our children from everything, but we can prepare them’ </a:t>
            </a:r>
          </a:p>
          <a:p>
            <a:pPr algn="ctr">
              <a:lnSpc>
                <a:spcPct val="107000"/>
              </a:lnSpc>
              <a:spcAft>
                <a:spcPts val="800"/>
              </a:spcAft>
            </a:pPr>
            <a:r>
              <a:rPr lang="en-GB" dirty="0"/>
              <a:t>Amit Kalley Co-Founder, For Working Parents.</a:t>
            </a:r>
          </a:p>
          <a:p>
            <a:pPr algn="ctr">
              <a:lnSpc>
                <a:spcPct val="107000"/>
              </a:lnSpc>
              <a:spcAft>
                <a:spcPts val="800"/>
              </a:spcAft>
              <a:buNone/>
            </a:pPr>
            <a:r>
              <a:rPr lang="en-GB" sz="3200"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 </a:t>
            </a:r>
            <a:endParaRPr lang="en-GB" sz="3200" b="1"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26" name="Picture 2" descr="Woodbury C of E School - Home">
            <a:extLst>
              <a:ext uri="{FF2B5EF4-FFF2-40B4-BE49-F238E27FC236}">
                <a16:creationId xmlns:a16="http://schemas.microsoft.com/office/drawing/2014/main" id="{2B7D44EC-DDB0-AE0A-8389-8EFE1E32C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386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video game&#10;&#10;AI-generated content may be incorrect.">
            <a:extLst>
              <a:ext uri="{FF2B5EF4-FFF2-40B4-BE49-F238E27FC236}">
                <a16:creationId xmlns:a16="http://schemas.microsoft.com/office/drawing/2014/main" id="{4A2FECBD-3C41-3B80-B101-0EE33905EE82}"/>
              </a:ext>
            </a:extLst>
          </p:cNvPr>
          <p:cNvPicPr>
            <a:picLocks noChangeAspect="1"/>
          </p:cNvPicPr>
          <p:nvPr/>
        </p:nvPicPr>
        <p:blipFill>
          <a:blip r:embed="rId3"/>
          <a:stretch>
            <a:fillRect/>
          </a:stretch>
        </p:blipFill>
        <p:spPr>
          <a:xfrm>
            <a:off x="-1" y="0"/>
            <a:ext cx="5317701" cy="6858000"/>
          </a:xfrm>
          <a:prstGeom prst="rect">
            <a:avLst/>
          </a:prstGeom>
        </p:spPr>
      </p:pic>
      <p:pic>
        <p:nvPicPr>
          <p:cNvPr id="4" name="Picture 3">
            <a:extLst>
              <a:ext uri="{FF2B5EF4-FFF2-40B4-BE49-F238E27FC236}">
                <a16:creationId xmlns:a16="http://schemas.microsoft.com/office/drawing/2014/main" id="{C3F135D3-3B93-88C4-60A9-4EBCB23D5076}"/>
              </a:ext>
            </a:extLst>
          </p:cNvPr>
          <p:cNvPicPr>
            <a:picLocks noChangeAspect="1"/>
          </p:cNvPicPr>
          <p:nvPr/>
        </p:nvPicPr>
        <p:blipFill>
          <a:blip r:embed="rId4"/>
          <a:stretch>
            <a:fillRect/>
          </a:stretch>
        </p:blipFill>
        <p:spPr>
          <a:xfrm>
            <a:off x="6395169" y="0"/>
            <a:ext cx="5323303" cy="6858000"/>
          </a:xfrm>
          <a:prstGeom prst="rect">
            <a:avLst/>
          </a:prstGeom>
        </p:spPr>
      </p:pic>
      <p:sp>
        <p:nvSpPr>
          <p:cNvPr id="6" name="Oval 5">
            <a:extLst>
              <a:ext uri="{FF2B5EF4-FFF2-40B4-BE49-F238E27FC236}">
                <a16:creationId xmlns:a16="http://schemas.microsoft.com/office/drawing/2014/main" id="{3F9A07D0-3D30-4633-27FA-4FCF2A6E83C4}"/>
              </a:ext>
            </a:extLst>
          </p:cNvPr>
          <p:cNvSpPr/>
          <p:nvPr/>
        </p:nvSpPr>
        <p:spPr>
          <a:xfrm>
            <a:off x="4607568" y="332015"/>
            <a:ext cx="2378528" cy="1627414"/>
          </a:xfrm>
          <a:prstGeom prst="ellipse">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dirty="0"/>
              <a:t>Joining Public Servers = Interaction with strangers </a:t>
            </a:r>
          </a:p>
        </p:txBody>
      </p:sp>
      <p:sp>
        <p:nvSpPr>
          <p:cNvPr id="11" name="Rectangle: Rounded Corners 10">
            <a:extLst>
              <a:ext uri="{FF2B5EF4-FFF2-40B4-BE49-F238E27FC236}">
                <a16:creationId xmlns:a16="http://schemas.microsoft.com/office/drawing/2014/main" id="{3F066515-BA9E-7146-6CF8-95FD0745AC1B}"/>
              </a:ext>
            </a:extLst>
          </p:cNvPr>
          <p:cNvSpPr/>
          <p:nvPr/>
        </p:nvSpPr>
        <p:spPr>
          <a:xfrm>
            <a:off x="146977" y="4697186"/>
            <a:ext cx="5023744" cy="216081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GB" b="1" dirty="0"/>
              <a:t>Quick Parent Tips</a:t>
            </a:r>
          </a:p>
          <a:p>
            <a:r>
              <a:rPr lang="en-GB" dirty="0"/>
              <a:t>-Use private servers or single-player for younger children</a:t>
            </a:r>
          </a:p>
          <a:p>
            <a:r>
              <a:rPr lang="en-GB" dirty="0"/>
              <a:t>-Disable chat where possible</a:t>
            </a:r>
          </a:p>
          <a:p>
            <a:r>
              <a:rPr lang="en-GB" dirty="0"/>
              <a:t>-Keep devices in shared spaces</a:t>
            </a:r>
          </a:p>
          <a:p>
            <a:r>
              <a:rPr lang="en-GB" dirty="0"/>
              <a:t>-Agree clear time limits before play starts</a:t>
            </a:r>
          </a:p>
          <a:p>
            <a:r>
              <a:rPr lang="en-GB" dirty="0"/>
              <a:t>-Talk regularly about who they play with and what they are building</a:t>
            </a:r>
          </a:p>
        </p:txBody>
      </p:sp>
      <p:sp>
        <p:nvSpPr>
          <p:cNvPr id="12" name="Rectangle: Rounded Corners 11">
            <a:extLst>
              <a:ext uri="{FF2B5EF4-FFF2-40B4-BE49-F238E27FC236}">
                <a16:creationId xmlns:a16="http://schemas.microsoft.com/office/drawing/2014/main" id="{1ECD7720-D17C-D4B8-59B2-522D3A88E69B}"/>
              </a:ext>
            </a:extLst>
          </p:cNvPr>
          <p:cNvSpPr/>
          <p:nvPr/>
        </p:nvSpPr>
        <p:spPr>
          <a:xfrm>
            <a:off x="6544948" y="4642758"/>
            <a:ext cx="5023744" cy="216081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GB" sz="1600" b="1" dirty="0"/>
              <a:t>Practical Safeguards for Parents</a:t>
            </a:r>
          </a:p>
          <a:p>
            <a:r>
              <a:rPr lang="en-GB" sz="1600" dirty="0"/>
              <a:t>-Set up a parent account and use parental controls</a:t>
            </a:r>
          </a:p>
          <a:p>
            <a:r>
              <a:rPr lang="en-GB" sz="1600" dirty="0"/>
              <a:t>-Restrict chat to “Friends” or disable it for younger children</a:t>
            </a:r>
          </a:p>
          <a:p>
            <a:r>
              <a:rPr lang="en-GB" sz="1600" dirty="0"/>
              <a:t>-Turn off private messaging</a:t>
            </a:r>
          </a:p>
          <a:p>
            <a:r>
              <a:rPr lang="en-GB" sz="1600" dirty="0"/>
              <a:t>-Use spending limits or disable purchases</a:t>
            </a:r>
          </a:p>
          <a:p>
            <a:r>
              <a:rPr lang="en-GB" sz="1600" dirty="0"/>
              <a:t>-Keep devices in shared family spaces</a:t>
            </a:r>
          </a:p>
          <a:p>
            <a:r>
              <a:rPr lang="en-GB" sz="1600" dirty="0"/>
              <a:t>-Have regular conversations about online friendships</a:t>
            </a:r>
          </a:p>
        </p:txBody>
      </p:sp>
      <p:sp>
        <p:nvSpPr>
          <p:cNvPr id="14" name="TextBox 13">
            <a:extLst>
              <a:ext uri="{FF2B5EF4-FFF2-40B4-BE49-F238E27FC236}">
                <a16:creationId xmlns:a16="http://schemas.microsoft.com/office/drawing/2014/main" id="{2DFDE087-5204-6AA2-1CAF-6352ED5BE43A}"/>
              </a:ext>
            </a:extLst>
          </p:cNvPr>
          <p:cNvSpPr txBox="1"/>
          <p:nvPr/>
        </p:nvSpPr>
        <p:spPr>
          <a:xfrm>
            <a:off x="3435441" y="5194440"/>
            <a:ext cx="1516010" cy="923330"/>
          </a:xfrm>
          <a:prstGeom prst="rect">
            <a:avLst/>
          </a:prstGeom>
          <a:noFill/>
        </p:spPr>
        <p:txBody>
          <a:bodyPr wrap="square">
            <a:spAutoFit/>
          </a:bodyPr>
          <a:lstStyle/>
          <a:p>
            <a:r>
              <a:rPr lang="en-GB" dirty="0">
                <a:hlinkClick r:id="rId5"/>
              </a:rPr>
              <a:t>Privacy setting Minecraft</a:t>
            </a:r>
            <a:endParaRPr lang="en-GB" dirty="0"/>
          </a:p>
        </p:txBody>
      </p:sp>
      <p:sp>
        <p:nvSpPr>
          <p:cNvPr id="16" name="TextBox 15">
            <a:extLst>
              <a:ext uri="{FF2B5EF4-FFF2-40B4-BE49-F238E27FC236}">
                <a16:creationId xmlns:a16="http://schemas.microsoft.com/office/drawing/2014/main" id="{9F070CBA-F392-ED3B-9F26-891049589D76}"/>
              </a:ext>
            </a:extLst>
          </p:cNvPr>
          <p:cNvSpPr txBox="1"/>
          <p:nvPr/>
        </p:nvSpPr>
        <p:spPr>
          <a:xfrm>
            <a:off x="8055428" y="5417989"/>
            <a:ext cx="6096000" cy="369332"/>
          </a:xfrm>
          <a:prstGeom prst="rect">
            <a:avLst/>
          </a:prstGeom>
          <a:noFill/>
        </p:spPr>
        <p:txBody>
          <a:bodyPr wrap="square">
            <a:spAutoFit/>
          </a:bodyPr>
          <a:lstStyle/>
          <a:p>
            <a:r>
              <a:rPr lang="en-GB" dirty="0">
                <a:hlinkClick r:id="rId6"/>
              </a:rPr>
              <a:t>Making Roblox Safe Video Tutorial</a:t>
            </a:r>
            <a:endParaRPr lang="en-GB" dirty="0"/>
          </a:p>
        </p:txBody>
      </p:sp>
    </p:spTree>
    <p:extLst>
      <p:ext uri="{BB962C8B-B14F-4D97-AF65-F5344CB8AC3E}">
        <p14:creationId xmlns:p14="http://schemas.microsoft.com/office/powerpoint/2010/main" val="274575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4F9E94-9718-E1D3-6AE7-9214DA021136}"/>
              </a:ext>
            </a:extLst>
          </p:cNvPr>
          <p:cNvSpPr/>
          <p:nvPr/>
        </p:nvSpPr>
        <p:spPr>
          <a:xfrm>
            <a:off x="60230" y="5809451"/>
            <a:ext cx="1746668" cy="1007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May be an image of text">
            <a:extLst>
              <a:ext uri="{FF2B5EF4-FFF2-40B4-BE49-F238E27FC236}">
                <a16:creationId xmlns:a16="http://schemas.microsoft.com/office/drawing/2014/main" id="{0F8DD17B-31FC-8D02-A234-CAAB2CAA1C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129" y="-42585"/>
            <a:ext cx="5486400" cy="6859519"/>
          </a:xfrm>
          <a:prstGeom prst="rect">
            <a:avLst/>
          </a:prstGeom>
          <a:noFill/>
          <a:ln>
            <a:noFill/>
          </a:ln>
        </p:spPr>
      </p:pic>
      <p:pic>
        <p:nvPicPr>
          <p:cNvPr id="4" name="Picture 3" descr="A poster with different colored squares with text&#10;&#10;AI-generated content may be incorrect.">
            <a:extLst>
              <a:ext uri="{FF2B5EF4-FFF2-40B4-BE49-F238E27FC236}">
                <a16:creationId xmlns:a16="http://schemas.microsoft.com/office/drawing/2014/main" id="{876B58E4-A88A-EF7E-FDA9-F8FF6FE49161}"/>
              </a:ext>
            </a:extLst>
          </p:cNvPr>
          <p:cNvPicPr>
            <a:picLocks noChangeAspect="1"/>
          </p:cNvPicPr>
          <p:nvPr/>
        </p:nvPicPr>
        <p:blipFill>
          <a:blip r:embed="rId4"/>
          <a:stretch>
            <a:fillRect/>
          </a:stretch>
        </p:blipFill>
        <p:spPr>
          <a:xfrm>
            <a:off x="6467483" y="-41066"/>
            <a:ext cx="5253803" cy="6858000"/>
          </a:xfrm>
          <a:prstGeom prst="rect">
            <a:avLst/>
          </a:prstGeom>
        </p:spPr>
      </p:pic>
    </p:spTree>
    <p:extLst>
      <p:ext uri="{BB962C8B-B14F-4D97-AF65-F5344CB8AC3E}">
        <p14:creationId xmlns:p14="http://schemas.microsoft.com/office/powerpoint/2010/main" val="1661611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694C2D-8D93-778D-E2C0-3683D7CC9227}"/>
              </a:ext>
            </a:extLst>
          </p:cNvPr>
          <p:cNvSpPr/>
          <p:nvPr/>
        </p:nvSpPr>
        <p:spPr>
          <a:xfrm>
            <a:off x="60230" y="5809451"/>
            <a:ext cx="1746668" cy="1007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black and white poster&#10;&#10;AI-generated content may be incorrect.">
            <a:extLst>
              <a:ext uri="{FF2B5EF4-FFF2-40B4-BE49-F238E27FC236}">
                <a16:creationId xmlns:a16="http://schemas.microsoft.com/office/drawing/2014/main" id="{116E07C9-05E4-245C-F281-E6C60E21CA01}"/>
              </a:ext>
            </a:extLst>
          </p:cNvPr>
          <p:cNvPicPr>
            <a:picLocks noChangeAspect="1"/>
          </p:cNvPicPr>
          <p:nvPr/>
        </p:nvPicPr>
        <p:blipFill>
          <a:blip r:embed="rId3"/>
          <a:stretch>
            <a:fillRect/>
          </a:stretch>
        </p:blipFill>
        <p:spPr>
          <a:xfrm>
            <a:off x="2701016" y="0"/>
            <a:ext cx="6910287" cy="6839087"/>
          </a:xfrm>
          <a:prstGeom prst="rect">
            <a:avLst/>
          </a:prstGeom>
        </p:spPr>
      </p:pic>
    </p:spTree>
    <p:extLst>
      <p:ext uri="{BB962C8B-B14F-4D97-AF65-F5344CB8AC3E}">
        <p14:creationId xmlns:p14="http://schemas.microsoft.com/office/powerpoint/2010/main" val="4205008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ADF28F8-D864-578A-2543-053AC17624F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757FD8-9FC6-485E-931B-2A7D3B2E460A}"/>
              </a:ext>
            </a:extLst>
          </p:cNvPr>
          <p:cNvSpPr>
            <a:spLocks noGrp="1"/>
          </p:cNvSpPr>
          <p:nvPr>
            <p:ph type="title"/>
          </p:nvPr>
        </p:nvSpPr>
        <p:spPr/>
        <p:txBody>
          <a:bodyPr/>
          <a:lstStyle/>
          <a:p>
            <a:r>
              <a:rPr lang="en-GB" b="1"/>
              <a:t>Warning!</a:t>
            </a:r>
          </a:p>
        </p:txBody>
      </p:sp>
      <p:pic>
        <p:nvPicPr>
          <p:cNvPr id="6" name="Picture 5">
            <a:extLst>
              <a:ext uri="{FF2B5EF4-FFF2-40B4-BE49-F238E27FC236}">
                <a16:creationId xmlns:a16="http://schemas.microsoft.com/office/drawing/2014/main" id="{661EA622-1892-5970-B96F-7522665EE7AB}"/>
              </a:ext>
            </a:extLst>
          </p:cNvPr>
          <p:cNvPicPr>
            <a:picLocks noChangeAspect="1"/>
          </p:cNvPicPr>
          <p:nvPr/>
        </p:nvPicPr>
        <p:blipFill>
          <a:blip r:embed="rId3"/>
          <a:stretch>
            <a:fillRect/>
          </a:stretch>
        </p:blipFill>
        <p:spPr>
          <a:xfrm>
            <a:off x="2977850" y="570961"/>
            <a:ext cx="6417670" cy="6327422"/>
          </a:xfrm>
          <a:prstGeom prst="rect">
            <a:avLst/>
          </a:prstGeom>
        </p:spPr>
      </p:pic>
      <p:pic>
        <p:nvPicPr>
          <p:cNvPr id="4" name="Picture 2" descr="Woodbury C of E School - Home">
            <a:extLst>
              <a:ext uri="{FF2B5EF4-FFF2-40B4-BE49-F238E27FC236}">
                <a16:creationId xmlns:a16="http://schemas.microsoft.com/office/drawing/2014/main" id="{6A52C271-CD0A-C821-A5D3-744D5B72B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281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8EA627-BC3E-0220-C7E0-0FEFBDE4DE88}"/>
              </a:ext>
            </a:extLst>
          </p:cNvPr>
          <p:cNvSpPr/>
          <p:nvPr/>
        </p:nvSpPr>
        <p:spPr>
          <a:xfrm>
            <a:off x="0" y="5779337"/>
            <a:ext cx="1817849" cy="10786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96F37F1-5DA8-32D3-D661-EE559A9DC4AA}"/>
              </a:ext>
            </a:extLst>
          </p:cNvPr>
          <p:cNvSpPr txBox="1"/>
          <p:nvPr/>
        </p:nvSpPr>
        <p:spPr>
          <a:xfrm>
            <a:off x="3048456" y="2888186"/>
            <a:ext cx="6096912" cy="369332"/>
          </a:xfrm>
          <a:prstGeom prst="rect">
            <a:avLst/>
          </a:prstGeom>
          <a:noFill/>
        </p:spPr>
        <p:txBody>
          <a:bodyPr wrap="square">
            <a:spAutoFit/>
          </a:bodyPr>
          <a:lstStyle/>
          <a:p>
            <a:pPr algn="ctr"/>
            <a:r>
              <a:rPr lang="en-GB" dirty="0">
                <a:solidFill>
                  <a:schemeClr val="accent5">
                    <a:lumMod val="75000"/>
                  </a:schemeClr>
                </a:solidFill>
              </a:rPr>
              <a:t>Which is safer, the physical world or the online world?</a:t>
            </a:r>
          </a:p>
        </p:txBody>
      </p:sp>
      <p:pic>
        <p:nvPicPr>
          <p:cNvPr id="4" name="Picture 2" descr="Woodbury C of E School - Home">
            <a:extLst>
              <a:ext uri="{FF2B5EF4-FFF2-40B4-BE49-F238E27FC236}">
                <a16:creationId xmlns:a16="http://schemas.microsoft.com/office/drawing/2014/main" id="{8D9D5E26-99E3-0A60-3D91-5B70B165A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908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CCB30D-48BC-BB4B-66E0-732FB2C1727D}"/>
              </a:ext>
            </a:extLst>
          </p:cNvPr>
          <p:cNvSpPr/>
          <p:nvPr/>
        </p:nvSpPr>
        <p:spPr>
          <a:xfrm>
            <a:off x="0" y="5779337"/>
            <a:ext cx="1817849" cy="10786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6474042-C854-502D-1BEE-016D8D024E1D}"/>
              </a:ext>
            </a:extLst>
          </p:cNvPr>
          <p:cNvSpPr txBox="1"/>
          <p:nvPr/>
        </p:nvSpPr>
        <p:spPr>
          <a:xfrm>
            <a:off x="3046175" y="3050435"/>
            <a:ext cx="6099650" cy="378565"/>
          </a:xfrm>
          <a:prstGeom prst="rect">
            <a:avLst/>
          </a:prstGeom>
          <a:noFill/>
        </p:spPr>
        <p:txBody>
          <a:bodyPr wrap="square">
            <a:spAutoFit/>
          </a:bodyPr>
          <a:lstStyle/>
          <a:p>
            <a:pPr>
              <a:lnSpc>
                <a:spcPct val="107000"/>
              </a:lnSpc>
              <a:spcAft>
                <a:spcPts val="800"/>
              </a:spcAft>
              <a:buNone/>
            </a:pP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https://youtu.be/EKUgIDDP1aw?si=qvYK1fRf4WDXIKH8</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Online Media 4" title="Home Truths - Make sure your home doesn't have an open door to child sexual abusers">
            <a:hlinkClick r:id="" action="ppaction://media"/>
            <a:extLst>
              <a:ext uri="{FF2B5EF4-FFF2-40B4-BE49-F238E27FC236}">
                <a16:creationId xmlns:a16="http://schemas.microsoft.com/office/drawing/2014/main" id="{8AC79415-3F84-AADF-75FD-7A55ED7E1432}"/>
              </a:ext>
            </a:extLst>
          </p:cNvPr>
          <p:cNvPicPr>
            <a:picLocks noRot="1" noChangeAspect="1"/>
          </p:cNvPicPr>
          <p:nvPr>
            <a:videoFile r:link="rId1"/>
          </p:nvPr>
        </p:nvPicPr>
        <p:blipFill>
          <a:blip r:embed="rId5"/>
          <a:stretch>
            <a:fillRect/>
          </a:stretch>
        </p:blipFill>
        <p:spPr>
          <a:xfrm>
            <a:off x="1169008" y="451282"/>
            <a:ext cx="9997111" cy="5648368"/>
          </a:xfrm>
          <a:prstGeom prst="rect">
            <a:avLst/>
          </a:prstGeom>
        </p:spPr>
      </p:pic>
    </p:spTree>
    <p:extLst>
      <p:ext uri="{BB962C8B-B14F-4D97-AF65-F5344CB8AC3E}">
        <p14:creationId xmlns:p14="http://schemas.microsoft.com/office/powerpoint/2010/main" val="14621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2C7000C-C3AD-C993-34B4-7D95E59065B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TALKING TO YOUR CHILD ABOUT LIFE ONLINE </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B4113744-CDC0-83CA-6143-9D1157EA0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0" y="5848716"/>
            <a:ext cx="1290918" cy="923613"/>
          </a:xfrm>
          <a:prstGeom prst="rect">
            <a:avLst/>
          </a:prstGeom>
        </p:spPr>
      </p:pic>
      <p:pic>
        <p:nvPicPr>
          <p:cNvPr id="5" name="Picture 2" descr="Woodbury C of E School - Home">
            <a:extLst>
              <a:ext uri="{FF2B5EF4-FFF2-40B4-BE49-F238E27FC236}">
                <a16:creationId xmlns:a16="http://schemas.microsoft.com/office/drawing/2014/main" id="{B2EA7E1D-7036-A60C-4D25-9CD89DE4E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789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E587CD2-C28B-6F0D-C099-C1951997631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4" name="Picture 2" descr="Free network social abstract illustration">
            <a:extLst>
              <a:ext uri="{FF2B5EF4-FFF2-40B4-BE49-F238E27FC236}">
                <a16:creationId xmlns:a16="http://schemas.microsoft.com/office/drawing/2014/main" id="{6EA6E380-7474-90C2-8B5C-1926287AA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905" y="268364"/>
            <a:ext cx="9096799" cy="60692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ADDC60-7F1D-233E-6A52-FB8EB3E59C38}"/>
              </a:ext>
            </a:extLst>
          </p:cNvPr>
          <p:cNvSpPr/>
          <p:nvPr/>
        </p:nvSpPr>
        <p:spPr>
          <a:xfrm>
            <a:off x="1898865" y="761999"/>
            <a:ext cx="10128961" cy="6477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ea typeface="+mj-ea"/>
                <a:cs typeface="+mj-cs"/>
              </a:rPr>
              <a:t>What are you most </a:t>
            </a:r>
            <a:r>
              <a:rPr lang="en-US" sz="2800" b="1">
                <a:solidFill>
                  <a:srgbClr val="FF0000"/>
                </a:solidFill>
                <a:ea typeface="+mj-ea"/>
                <a:cs typeface="+mj-cs"/>
              </a:rPr>
              <a:t>WORRIED</a:t>
            </a:r>
            <a:r>
              <a:rPr lang="en-US" sz="2800" b="1">
                <a:ea typeface="+mj-ea"/>
                <a:cs typeface="+mj-cs"/>
              </a:rPr>
              <a:t> about when your child is </a:t>
            </a:r>
            <a:r>
              <a:rPr lang="en-US" sz="2800" b="1">
                <a:solidFill>
                  <a:srgbClr val="FF0000"/>
                </a:solidFill>
                <a:ea typeface="+mj-ea"/>
                <a:cs typeface="+mj-cs"/>
              </a:rPr>
              <a:t>ONLINE</a:t>
            </a:r>
            <a:r>
              <a:rPr lang="en-US" sz="2800" b="1">
                <a:ea typeface="+mj-ea"/>
                <a:cs typeface="+mj-cs"/>
              </a:rPr>
              <a:t>?</a:t>
            </a:r>
            <a:endParaRPr lang="en-US" sz="2800" b="1">
              <a:solidFill>
                <a:srgbClr val="FF0000"/>
              </a:solidFill>
              <a:ea typeface="+mj-ea"/>
              <a:cs typeface="+mj-cs"/>
            </a:endParaRPr>
          </a:p>
        </p:txBody>
      </p:sp>
      <p:pic>
        <p:nvPicPr>
          <p:cNvPr id="6" name="Picture 6" descr="Free speech bubble talking chat illustration">
            <a:extLst>
              <a:ext uri="{FF2B5EF4-FFF2-40B4-BE49-F238E27FC236}">
                <a16:creationId xmlns:a16="http://schemas.microsoft.com/office/drawing/2014/main" id="{430531E2-824C-B78E-7FDD-D4F6FEF4E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83" y="37481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 name="Picture 2" descr="Woodbury C of E School - Home">
            <a:extLst>
              <a:ext uri="{FF2B5EF4-FFF2-40B4-BE49-F238E27FC236}">
                <a16:creationId xmlns:a16="http://schemas.microsoft.com/office/drawing/2014/main" id="{85F640D2-79D0-3C81-9BC3-FE46ABF15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78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440BB64-83D4-6252-827E-1D27DAAB695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D2F4050-AF52-A3CA-A32A-45A1913E5777}"/>
              </a:ext>
            </a:extLst>
          </p:cNvPr>
          <p:cNvSpPr/>
          <p:nvPr/>
        </p:nvSpPr>
        <p:spPr>
          <a:xfrm>
            <a:off x="10215796" y="239843"/>
            <a:ext cx="1865957" cy="24209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750639" y="445229"/>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2025</a:t>
            </a:r>
            <a:endParaRPr lang="en-GB" sz="1400" dirty="0"/>
          </a:p>
        </p:txBody>
      </p:sp>
      <p:sp>
        <p:nvSpPr>
          <p:cNvPr id="11" name="TextBox 10">
            <a:extLst>
              <a:ext uri="{FF2B5EF4-FFF2-40B4-BE49-F238E27FC236}">
                <a16:creationId xmlns:a16="http://schemas.microsoft.com/office/drawing/2014/main" id="{C70960D5-4732-B599-3ADF-2CC68F540699}"/>
              </a:ext>
            </a:extLst>
          </p:cNvPr>
          <p:cNvSpPr txBox="1"/>
          <p:nvPr/>
        </p:nvSpPr>
        <p:spPr>
          <a:xfrm>
            <a:off x="265281" y="352897"/>
            <a:ext cx="8157029" cy="584775"/>
          </a:xfrm>
          <a:prstGeom prst="rect">
            <a:avLst/>
          </a:prstGeom>
          <a:noFill/>
        </p:spPr>
        <p:txBody>
          <a:bodyPr wrap="square">
            <a:spAutoFit/>
          </a:bodyPr>
          <a:lstStyle/>
          <a:p>
            <a:r>
              <a:rPr lang="en-GB" sz="3200" b="1">
                <a:solidFill>
                  <a:srgbClr val="C00000"/>
                </a:solidFill>
              </a:rPr>
              <a:t>Summary of parental concerns </a:t>
            </a:r>
            <a:r>
              <a:rPr lang="en-GB" sz="3200"/>
              <a:t>(3 – 17 yr-olds)</a:t>
            </a:r>
          </a:p>
        </p:txBody>
      </p:sp>
      <p:pic>
        <p:nvPicPr>
          <p:cNvPr id="9" name="Picture 8">
            <a:extLst>
              <a:ext uri="{FF2B5EF4-FFF2-40B4-BE49-F238E27FC236}">
                <a16:creationId xmlns:a16="http://schemas.microsoft.com/office/drawing/2014/main" id="{F86C594B-C3BC-2BC8-8A0D-2B6F561E8ED1}"/>
              </a:ext>
            </a:extLst>
          </p:cNvPr>
          <p:cNvPicPr>
            <a:picLocks noChangeAspect="1"/>
          </p:cNvPicPr>
          <p:nvPr/>
        </p:nvPicPr>
        <p:blipFill>
          <a:blip r:embed="rId3"/>
          <a:srcRect b="50586"/>
          <a:stretch>
            <a:fillRect/>
          </a:stretch>
        </p:blipFill>
        <p:spPr>
          <a:xfrm>
            <a:off x="828117" y="1342855"/>
            <a:ext cx="10614563" cy="3995708"/>
          </a:xfrm>
          <a:prstGeom prst="rect">
            <a:avLst/>
          </a:prstGeom>
        </p:spPr>
      </p:pic>
      <p:pic>
        <p:nvPicPr>
          <p:cNvPr id="3" name="Picture 2" descr="Woodbury C of E School - Home">
            <a:extLst>
              <a:ext uri="{FF2B5EF4-FFF2-40B4-BE49-F238E27FC236}">
                <a16:creationId xmlns:a16="http://schemas.microsoft.com/office/drawing/2014/main" id="{7C8AD8CC-F88F-F447-C3DE-9AAE8FE3B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7021" y="5779337"/>
            <a:ext cx="2302541" cy="9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591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5296EC-312C-5482-BDEC-72CED7EFB0A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7390356" y="6511328"/>
            <a:ext cx="4691398"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TextBox 6">
            <a:extLst>
              <a:ext uri="{FF2B5EF4-FFF2-40B4-BE49-F238E27FC236}">
                <a16:creationId xmlns:a16="http://schemas.microsoft.com/office/drawing/2014/main" id="{9C3667F4-E1AE-A99A-BF64-6C708FDE0E99}"/>
              </a:ext>
            </a:extLst>
          </p:cNvPr>
          <p:cNvSpPr txBox="1"/>
          <p:nvPr/>
        </p:nvSpPr>
        <p:spPr>
          <a:xfrm>
            <a:off x="1972270" y="278108"/>
            <a:ext cx="7270717" cy="954107"/>
          </a:xfrm>
          <a:prstGeom prst="rect">
            <a:avLst/>
          </a:prstGeom>
          <a:noFill/>
        </p:spPr>
        <p:txBody>
          <a:bodyPr wrap="square">
            <a:spAutoFit/>
          </a:bodyPr>
          <a:lstStyle/>
          <a:p>
            <a:r>
              <a:rPr lang="en-GB" sz="2800" b="1"/>
              <a:t>Are you </a:t>
            </a:r>
            <a:r>
              <a:rPr lang="en-GB" sz="2800" b="1">
                <a:solidFill>
                  <a:srgbClr val="FF0000"/>
                </a:solidFill>
              </a:rPr>
              <a:t>CONFIDENT</a:t>
            </a:r>
            <a:r>
              <a:rPr lang="en-GB" sz="2800" b="1"/>
              <a:t> to </a:t>
            </a:r>
            <a:r>
              <a:rPr lang="en-GB" sz="2800" b="1">
                <a:solidFill>
                  <a:srgbClr val="FF0000"/>
                </a:solidFill>
              </a:rPr>
              <a:t>TALK TO YOUR CHILD</a:t>
            </a:r>
            <a:r>
              <a:rPr lang="en-GB" sz="2800" b="1"/>
              <a:t>?</a:t>
            </a:r>
          </a:p>
          <a:p>
            <a:r>
              <a:rPr lang="en-GB" sz="2800" b="1"/>
              <a:t>Is your child confident to </a:t>
            </a:r>
            <a:r>
              <a:rPr lang="en-GB" sz="2800" b="1">
                <a:solidFill>
                  <a:srgbClr val="FF0000"/>
                </a:solidFill>
              </a:rPr>
              <a:t>TALK TO YOU</a:t>
            </a:r>
            <a:r>
              <a:rPr lang="en-GB" sz="2800" b="1"/>
              <a:t>?</a:t>
            </a:r>
          </a:p>
        </p:txBody>
      </p:sp>
      <p:pic>
        <p:nvPicPr>
          <p:cNvPr id="5" name="Picture 6" descr="Free speech bubble talking chat illustration">
            <a:extLst>
              <a:ext uri="{FF2B5EF4-FFF2-40B4-BE49-F238E27FC236}">
                <a16:creationId xmlns:a16="http://schemas.microsoft.com/office/drawing/2014/main" id="{39CB6590-EC33-5B18-7A93-4F97B10FE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026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1D3D25A-E1D3-CBE1-3180-8CD214CE2D59}"/>
              </a:ext>
            </a:extLst>
          </p:cNvPr>
          <p:cNvPicPr>
            <a:picLocks noChangeAspect="1"/>
          </p:cNvPicPr>
          <p:nvPr/>
        </p:nvPicPr>
        <p:blipFill>
          <a:blip r:embed="rId4"/>
          <a:stretch>
            <a:fillRect/>
          </a:stretch>
        </p:blipFill>
        <p:spPr>
          <a:xfrm>
            <a:off x="1962367" y="1333456"/>
            <a:ext cx="6835732" cy="4214225"/>
          </a:xfrm>
          <a:prstGeom prst="rect">
            <a:avLst/>
          </a:prstGeom>
        </p:spPr>
      </p:pic>
      <p:pic>
        <p:nvPicPr>
          <p:cNvPr id="8" name="Picture 2" descr="Woodbury C of E School - Home">
            <a:extLst>
              <a:ext uri="{FF2B5EF4-FFF2-40B4-BE49-F238E27FC236}">
                <a16:creationId xmlns:a16="http://schemas.microsoft.com/office/drawing/2014/main" id="{65DCD8C8-E0EE-74A0-1495-2E7495FCA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5787" y="5633705"/>
            <a:ext cx="1927609" cy="8309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D76A719-2D12-AF91-61C4-A8E46E5E8E70}"/>
              </a:ext>
            </a:extLst>
          </p:cNvPr>
          <p:cNvSpPr txBox="1"/>
          <p:nvPr/>
        </p:nvSpPr>
        <p:spPr>
          <a:xfrm>
            <a:off x="9368494" y="3596610"/>
            <a:ext cx="2302541" cy="1015663"/>
          </a:xfrm>
          <a:prstGeom prst="rect">
            <a:avLst/>
          </a:prstGeom>
          <a:noFill/>
        </p:spPr>
        <p:txBody>
          <a:bodyPr wrap="square" rtlCol="0">
            <a:spAutoFit/>
          </a:bodyPr>
          <a:lstStyle/>
          <a:p>
            <a:r>
              <a:rPr lang="en-GB" sz="2000" b="1" dirty="0">
                <a:solidFill>
                  <a:srgbClr val="FF0000"/>
                </a:solidFill>
              </a:rPr>
              <a:t>Be open </a:t>
            </a:r>
          </a:p>
          <a:p>
            <a:endParaRPr lang="en-GB" sz="2000" b="1" dirty="0">
              <a:solidFill>
                <a:srgbClr val="FF0000"/>
              </a:solidFill>
            </a:endParaRPr>
          </a:p>
          <a:p>
            <a:r>
              <a:rPr lang="en-GB" sz="2000" b="1" dirty="0">
                <a:solidFill>
                  <a:srgbClr val="FF0000"/>
                </a:solidFill>
              </a:rPr>
              <a:t>Be honest</a:t>
            </a:r>
          </a:p>
        </p:txBody>
      </p:sp>
    </p:spTree>
    <p:extLst>
      <p:ext uri="{BB962C8B-B14F-4D97-AF65-F5344CB8AC3E}">
        <p14:creationId xmlns:p14="http://schemas.microsoft.com/office/powerpoint/2010/main" val="263818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01B37C7DC4D74691B84FF8510AC564" ma:contentTypeVersion="19" ma:contentTypeDescription="Create a new document." ma:contentTypeScope="" ma:versionID="f55cf01a7780a6fb2b5103f59a9ca0f3">
  <xsd:schema xmlns:xsd="http://www.w3.org/2001/XMLSchema" xmlns:xs="http://www.w3.org/2001/XMLSchema" xmlns:p="http://schemas.microsoft.com/office/2006/metadata/properties" xmlns:ns2="e4f34220-620c-47c3-89af-c4a6edab4c87" xmlns:ns3="3889ac6e-72bb-4955-a615-445659f1c972" targetNamespace="http://schemas.microsoft.com/office/2006/metadata/properties" ma:root="true" ma:fieldsID="ef9c832a8ee8179145b0a873131d193e" ns2:_="" ns3:_="">
    <xsd:import namespace="e4f34220-620c-47c3-89af-c4a6edab4c87"/>
    <xsd:import namespace="3889ac6e-72bb-4955-a615-445659f1c9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f34220-620c-47c3-89af-c4a6edab4c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9cbce6-d92b-4712-9683-e256f6a345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89ac6e-72bb-4955-a615-445659f1c97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bc75674-d8df-4777-a0cb-68e6fcd39d03}" ma:internalName="TaxCatchAll" ma:showField="CatchAllData" ma:web="3889ac6e-72bb-4955-a615-445659f1c9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889ac6e-72bb-4955-a615-445659f1c972" xsi:nil="true"/>
    <lcf76f155ced4ddcb4097134ff3c332f xmlns="e4f34220-620c-47c3-89af-c4a6edab4c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581AE70-B6D9-4BBE-BCAE-912C98E7A213}">
  <ds:schemaRefs>
    <ds:schemaRef ds:uri="http://schemas.microsoft.com/sharepoint/v3/contenttype/forms"/>
  </ds:schemaRefs>
</ds:datastoreItem>
</file>

<file path=customXml/itemProps2.xml><?xml version="1.0" encoding="utf-8"?>
<ds:datastoreItem xmlns:ds="http://schemas.openxmlformats.org/officeDocument/2006/customXml" ds:itemID="{88D4133B-B01C-4471-ABA6-F88CB89797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f34220-620c-47c3-89af-c4a6edab4c87"/>
    <ds:schemaRef ds:uri="3889ac6e-72bb-4955-a615-445659f1c9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622987-D106-4398-BE90-76CF5B72AC6A}">
  <ds:schemaRefs>
    <ds:schemaRef ds:uri="3889ac6e-72bb-4955-a615-445659f1c972"/>
    <ds:schemaRef ds:uri="e4f34220-620c-47c3-89af-c4a6edab4c8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928</TotalTime>
  <Words>2288</Words>
  <Application>Microsoft Office PowerPoint</Application>
  <PresentationFormat>Widescreen</PresentationFormat>
  <Paragraphs>191</Paragraphs>
  <Slides>29</Slides>
  <Notes>28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Aptos</vt:lpstr>
      <vt:lpstr>Arial</vt:lpstr>
      <vt:lpstr>Calibri</vt:lpstr>
      <vt:lpstr>Calibri Light</vt:lpstr>
      <vt:lpstr>Droid Sans</vt:lpstr>
      <vt:lpstr>Helvetica Neue</vt:lpstr>
      <vt:lpstr>Montserrat</vt:lpstr>
      <vt:lpstr>Myriad Pro</vt:lpstr>
      <vt:lpstr>Roboto</vt:lpstr>
      <vt:lpstr>SF Pro Display</vt:lpstr>
      <vt:lpstr>Office 2013 - 2022 Theme</vt:lpstr>
      <vt:lpstr>PowerPoint Presentation</vt:lpstr>
      <vt:lpstr>PowerPoint Presentation</vt:lpstr>
      <vt:lpstr>Warning!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Mubina Asaria</dc:creator>
  <cp:lastModifiedBy>Natalie Temple-Murray</cp:lastModifiedBy>
  <cp:revision>17</cp:revision>
  <dcterms:created xsi:type="dcterms:W3CDTF">2020-02-10T12:15:47Z</dcterms:created>
  <dcterms:modified xsi:type="dcterms:W3CDTF">2026-02-16T19:57:05Z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0x0101004901B37C7DC4D74691B84FF8510AC564</vt:lpwstr>
  </property>
  <property fmtid="{D5CDD505-2E9C-101B-9397-08002B2CF9AE}" pid="3" name="MediaServiceImageTags">
    <vt:lpwstr/>
  </property>
</Properties>
</file>